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81"/>
  </p:notesMasterIdLst>
  <p:handoutMasterIdLst>
    <p:handoutMasterId r:id="rId82"/>
  </p:handoutMasterIdLst>
  <p:sldIdLst>
    <p:sldId id="445" r:id="rId5"/>
    <p:sldId id="493" r:id="rId6"/>
    <p:sldId id="444" r:id="rId7"/>
    <p:sldId id="501" r:id="rId8"/>
    <p:sldId id="543" r:id="rId9"/>
    <p:sldId id="544" r:id="rId10"/>
    <p:sldId id="545" r:id="rId11"/>
    <p:sldId id="546" r:id="rId12"/>
    <p:sldId id="547" r:id="rId13"/>
    <p:sldId id="449" r:id="rId14"/>
    <p:sldId id="451" r:id="rId15"/>
    <p:sldId id="452" r:id="rId16"/>
    <p:sldId id="453" r:id="rId17"/>
    <p:sldId id="457" r:id="rId18"/>
    <p:sldId id="481" r:id="rId19"/>
    <p:sldId id="450" r:id="rId20"/>
    <p:sldId id="539" r:id="rId21"/>
    <p:sldId id="540" r:id="rId22"/>
    <p:sldId id="541" r:id="rId23"/>
    <p:sldId id="459" r:id="rId24"/>
    <p:sldId id="462" r:id="rId25"/>
    <p:sldId id="550" r:id="rId26"/>
    <p:sldId id="551" r:id="rId27"/>
    <p:sldId id="552" r:id="rId28"/>
    <p:sldId id="553" r:id="rId29"/>
    <p:sldId id="504" r:id="rId30"/>
    <p:sldId id="555" r:id="rId31"/>
    <p:sldId id="556" r:id="rId32"/>
    <p:sldId id="557" r:id="rId33"/>
    <p:sldId id="558" r:id="rId34"/>
    <p:sldId id="559" r:id="rId35"/>
    <p:sldId id="560" r:id="rId36"/>
    <p:sldId id="554" r:id="rId37"/>
    <p:sldId id="561" r:id="rId38"/>
    <p:sldId id="506" r:id="rId39"/>
    <p:sldId id="507" r:id="rId40"/>
    <p:sldId id="563" r:id="rId41"/>
    <p:sldId id="564" r:id="rId42"/>
    <p:sldId id="565" r:id="rId43"/>
    <p:sldId id="566" r:id="rId44"/>
    <p:sldId id="567" r:id="rId45"/>
    <p:sldId id="568" r:id="rId46"/>
    <p:sldId id="513" r:id="rId47"/>
    <p:sldId id="511" r:id="rId48"/>
    <p:sldId id="512" r:id="rId49"/>
    <p:sldId id="509" r:id="rId50"/>
    <p:sldId id="525" r:id="rId51"/>
    <p:sldId id="508" r:id="rId52"/>
    <p:sldId id="510" r:id="rId53"/>
    <p:sldId id="530" r:id="rId54"/>
    <p:sldId id="533" r:id="rId55"/>
    <p:sldId id="466" r:id="rId56"/>
    <p:sldId id="472" r:id="rId57"/>
    <p:sldId id="488" r:id="rId58"/>
    <p:sldId id="514" r:id="rId59"/>
    <p:sldId id="489" r:id="rId60"/>
    <p:sldId id="490" r:id="rId61"/>
    <p:sldId id="497" r:id="rId62"/>
    <p:sldId id="518" r:id="rId63"/>
    <p:sldId id="519" r:id="rId64"/>
    <p:sldId id="520" r:id="rId65"/>
    <p:sldId id="521" r:id="rId66"/>
    <p:sldId id="522" r:id="rId67"/>
    <p:sldId id="523" r:id="rId68"/>
    <p:sldId id="542" r:id="rId69"/>
    <p:sldId id="537" r:id="rId70"/>
    <p:sldId id="536" r:id="rId71"/>
    <p:sldId id="535" r:id="rId72"/>
    <p:sldId id="505" r:id="rId73"/>
    <p:sldId id="529" r:id="rId74"/>
    <p:sldId id="534" r:id="rId75"/>
    <p:sldId id="549" r:id="rId76"/>
    <p:sldId id="548" r:id="rId77"/>
    <p:sldId id="526" r:id="rId78"/>
    <p:sldId id="569" r:id="rId79"/>
    <p:sldId id="439" r:id="rId8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DB3537D-8A38-4ECC-83E0-AECD7023785B}">
          <p14:sldIdLst>
            <p14:sldId id="445"/>
            <p14:sldId id="493"/>
            <p14:sldId id="444"/>
            <p14:sldId id="501"/>
            <p14:sldId id="543"/>
            <p14:sldId id="544"/>
            <p14:sldId id="545"/>
            <p14:sldId id="546"/>
            <p14:sldId id="547"/>
            <p14:sldId id="449"/>
            <p14:sldId id="451"/>
            <p14:sldId id="452"/>
            <p14:sldId id="453"/>
            <p14:sldId id="457"/>
            <p14:sldId id="481"/>
            <p14:sldId id="450"/>
            <p14:sldId id="539"/>
            <p14:sldId id="540"/>
            <p14:sldId id="541"/>
          </p14:sldIdLst>
        </p14:section>
        <p14:section name="Pre Rel-17 topics" id="{1EF8425E-62E1-48F1-8D8C-D9544C24DB83}">
          <p14:sldIdLst>
            <p14:sldId id="459"/>
            <p14:sldId id="462"/>
            <p14:sldId id="550"/>
            <p14:sldId id="551"/>
            <p14:sldId id="552"/>
            <p14:sldId id="553"/>
            <p14:sldId id="504"/>
            <p14:sldId id="555"/>
            <p14:sldId id="556"/>
            <p14:sldId id="557"/>
            <p14:sldId id="558"/>
            <p14:sldId id="559"/>
            <p14:sldId id="560"/>
            <p14:sldId id="554"/>
            <p14:sldId id="561"/>
            <p14:sldId id="506"/>
          </p14:sldIdLst>
        </p14:section>
        <p14:section name="Rel-17 topics" id="{A00AF6B0-C339-4E4D-998C-6EB3E7048D5B}">
          <p14:sldIdLst>
            <p14:sldId id="507"/>
            <p14:sldId id="563"/>
            <p14:sldId id="564"/>
            <p14:sldId id="565"/>
            <p14:sldId id="566"/>
            <p14:sldId id="567"/>
            <p14:sldId id="568"/>
            <p14:sldId id="513"/>
            <p14:sldId id="511"/>
            <p14:sldId id="512"/>
            <p14:sldId id="509"/>
            <p14:sldId id="525"/>
            <p14:sldId id="508"/>
            <p14:sldId id="510"/>
            <p14:sldId id="530"/>
            <p14:sldId id="533"/>
            <p14:sldId id="466"/>
            <p14:sldId id="472"/>
            <p14:sldId id="488"/>
            <p14:sldId id="514"/>
            <p14:sldId id="489"/>
            <p14:sldId id="490"/>
            <p14:sldId id="497"/>
            <p14:sldId id="518"/>
            <p14:sldId id="519"/>
            <p14:sldId id="520"/>
            <p14:sldId id="521"/>
            <p14:sldId id="522"/>
            <p14:sldId id="523"/>
            <p14:sldId id="542"/>
            <p14:sldId id="537"/>
            <p14:sldId id="536"/>
            <p14:sldId id="535"/>
            <p14:sldId id="505"/>
            <p14:sldId id="529"/>
            <p14:sldId id="534"/>
            <p14:sldId id="549"/>
            <p14:sldId id="548"/>
            <p14:sldId id="526"/>
            <p14:sldId id="569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2A6EA8"/>
    <a:srgbClr val="FF6600"/>
    <a:srgbClr val="0F5C77"/>
    <a:srgbClr val="EDEDED"/>
    <a:srgbClr val="B1D254"/>
    <a:srgbClr val="FFFFFF"/>
    <a:srgbClr val="1A4669"/>
    <a:srgbClr val="C6D254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55" d="100"/>
          <a:sy n="55" d="100"/>
        </p:scale>
        <p:origin x="940" y="40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Worksheet%20in%20draft_SP-19wxyz-SA3_Status_Report%204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Worksheet%20in%20draft_SP-19wxyz-SA3_Status_Report%203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8810702120198486E-2"/>
          <c:y val="0.21840078408007299"/>
          <c:w val="0.90945113953398771"/>
          <c:h val="0.588569829240854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'[Worksheet in draft_SP-19wxyz-SA3_Status_Report 4]Sheet1'!$B$1</c:f>
              <c:strCache>
                <c:ptCount val="1"/>
                <c:pt idx="0">
                  <c:v>Number of Documents</c:v>
                </c:pt>
              </c:strCache>
            </c:strRef>
          </c:tx>
          <c:invertIfNegative val="0"/>
          <c:cat>
            <c:strRef>
              <c:f>'[Worksheet in draft_SP-19wxyz-SA3_Status_Report 4]Sheet1'!$A$2:$A$47</c:f>
              <c:strCache>
                <c:ptCount val="46"/>
                <c:pt idx="0">
                  <c:v>SA3 #71</c:v>
                </c:pt>
                <c:pt idx="1">
                  <c:v>SA# #72</c:v>
                </c:pt>
                <c:pt idx="2">
                  <c:v>SA3 #73</c:v>
                </c:pt>
                <c:pt idx="3">
                  <c:v>SA3 #74</c:v>
                </c:pt>
                <c:pt idx="4">
                  <c:v>SA3 #74bis</c:v>
                </c:pt>
                <c:pt idx="5">
                  <c:v>SA3 #75</c:v>
                </c:pt>
                <c:pt idx="6">
                  <c:v>SA3 #76</c:v>
                </c:pt>
                <c:pt idx="7">
                  <c:v>SA3 #77</c:v>
                </c:pt>
                <c:pt idx="8">
                  <c:v>SA3 #78</c:v>
                </c:pt>
                <c:pt idx="9">
                  <c:v>SA3 #79</c:v>
                </c:pt>
                <c:pt idx="10">
                  <c:v>SA3#79bis</c:v>
                </c:pt>
                <c:pt idx="11">
                  <c:v>SA3 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  <c:pt idx="42">
                  <c:v>SA3#100bis-e</c:v>
                </c:pt>
                <c:pt idx="43">
                  <c:v>SA3#101-e</c:v>
                </c:pt>
                <c:pt idx="44">
                  <c:v>SA3#102-e</c:v>
                </c:pt>
                <c:pt idx="45">
                  <c:v>SA3#102bis-e</c:v>
                </c:pt>
              </c:strCache>
            </c:strRef>
          </c:cat>
          <c:val>
            <c:numRef>
              <c:f>'[Worksheet in draft_SP-19wxyz-SA3_Status_Report 4]Sheet1'!$B$2:$B$47</c:f>
              <c:numCache>
                <c:formatCode>General</c:formatCode>
                <c:ptCount val="46"/>
                <c:pt idx="0">
                  <c:v>264</c:v>
                </c:pt>
                <c:pt idx="1">
                  <c:v>284</c:v>
                </c:pt>
                <c:pt idx="2">
                  <c:v>288</c:v>
                </c:pt>
                <c:pt idx="3">
                  <c:v>298</c:v>
                </c:pt>
                <c:pt idx="4">
                  <c:v>272</c:v>
                </c:pt>
                <c:pt idx="5">
                  <c:v>347</c:v>
                </c:pt>
                <c:pt idx="6">
                  <c:v>356</c:v>
                </c:pt>
                <c:pt idx="7">
                  <c:v>230</c:v>
                </c:pt>
                <c:pt idx="8">
                  <c:v>212</c:v>
                </c:pt>
                <c:pt idx="9">
                  <c:v>324</c:v>
                </c:pt>
                <c:pt idx="10">
                  <c:v>94</c:v>
                </c:pt>
                <c:pt idx="11">
                  <c:v>418</c:v>
                </c:pt>
                <c:pt idx="12">
                  <c:v>396</c:v>
                </c:pt>
                <c:pt idx="13">
                  <c:v>329</c:v>
                </c:pt>
                <c:pt idx="14">
                  <c:v>441</c:v>
                </c:pt>
                <c:pt idx="15">
                  <c:v>390</c:v>
                </c:pt>
                <c:pt idx="16">
                  <c:v>224</c:v>
                </c:pt>
                <c:pt idx="17">
                  <c:v>509</c:v>
                </c:pt>
                <c:pt idx="18">
                  <c:v>495</c:v>
                </c:pt>
                <c:pt idx="19">
                  <c:v>340</c:v>
                </c:pt>
                <c:pt idx="20">
                  <c:v>557</c:v>
                </c:pt>
                <c:pt idx="21">
                  <c:v>477</c:v>
                </c:pt>
                <c:pt idx="22">
                  <c:v>376</c:v>
                </c:pt>
                <c:pt idx="23">
                  <c:v>507</c:v>
                </c:pt>
                <c:pt idx="24">
                  <c:v>445</c:v>
                </c:pt>
                <c:pt idx="25">
                  <c:v>446</c:v>
                </c:pt>
                <c:pt idx="26">
                  <c:v>481</c:v>
                </c:pt>
                <c:pt idx="27">
                  <c:v>477</c:v>
                </c:pt>
                <c:pt idx="28">
                  <c:v>585</c:v>
                </c:pt>
                <c:pt idx="29">
                  <c:v>370</c:v>
                </c:pt>
                <c:pt idx="30">
                  <c:v>616</c:v>
                </c:pt>
                <c:pt idx="31">
                  <c:v>548</c:v>
                </c:pt>
                <c:pt idx="32">
                  <c:v>436</c:v>
                </c:pt>
                <c:pt idx="33">
                  <c:v>685</c:v>
                </c:pt>
                <c:pt idx="34">
                  <c:v>646</c:v>
                </c:pt>
                <c:pt idx="35">
                  <c:v>683</c:v>
                </c:pt>
                <c:pt idx="36">
                  <c:v>550</c:v>
                </c:pt>
                <c:pt idx="37">
                  <c:v>772</c:v>
                </c:pt>
                <c:pt idx="38">
                  <c:v>481</c:v>
                </c:pt>
                <c:pt idx="39">
                  <c:v>235</c:v>
                </c:pt>
                <c:pt idx="40">
                  <c:v>580</c:v>
                </c:pt>
                <c:pt idx="41">
                  <c:v>747</c:v>
                </c:pt>
                <c:pt idx="42">
                  <c:v>493</c:v>
                </c:pt>
                <c:pt idx="43">
                  <c:v>753</c:v>
                </c:pt>
                <c:pt idx="44">
                  <c:v>789</c:v>
                </c:pt>
                <c:pt idx="45">
                  <c:v>532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FF-4C4C-A20B-709901F82662}"/>
            </c:ext>
          </c:extLst>
        </c:ser>
        <c:ser>
          <c:idx val="1"/>
          <c:order val="1"/>
          <c:tx>
            <c:strRef>
              <c:f>'[Worksheet in draft_SP-19wxyz-SA3_Status_Report 4]Sheet1'!$C$1</c:f>
              <c:strCache>
                <c:ptCount val="1"/>
                <c:pt idx="0">
                  <c:v>CRs Agreed</c:v>
                </c:pt>
              </c:strCache>
            </c:strRef>
          </c:tx>
          <c:invertIfNegative val="0"/>
          <c:cat>
            <c:strRef>
              <c:f>'[Worksheet in draft_SP-19wxyz-SA3_Status_Report 4]Sheet1'!$A$2:$A$47</c:f>
              <c:strCache>
                <c:ptCount val="46"/>
                <c:pt idx="0">
                  <c:v>SA3 #71</c:v>
                </c:pt>
                <c:pt idx="1">
                  <c:v>SA# #72</c:v>
                </c:pt>
                <c:pt idx="2">
                  <c:v>SA3 #73</c:v>
                </c:pt>
                <c:pt idx="3">
                  <c:v>SA3 #74</c:v>
                </c:pt>
                <c:pt idx="4">
                  <c:v>SA3 #74bis</c:v>
                </c:pt>
                <c:pt idx="5">
                  <c:v>SA3 #75</c:v>
                </c:pt>
                <c:pt idx="6">
                  <c:v>SA3 #76</c:v>
                </c:pt>
                <c:pt idx="7">
                  <c:v>SA3 #77</c:v>
                </c:pt>
                <c:pt idx="8">
                  <c:v>SA3 #78</c:v>
                </c:pt>
                <c:pt idx="9">
                  <c:v>SA3 #79</c:v>
                </c:pt>
                <c:pt idx="10">
                  <c:v>SA3#79bis</c:v>
                </c:pt>
                <c:pt idx="11">
                  <c:v>SA3 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  <c:pt idx="42">
                  <c:v>SA3#100bis-e</c:v>
                </c:pt>
                <c:pt idx="43">
                  <c:v>SA3#101-e</c:v>
                </c:pt>
                <c:pt idx="44">
                  <c:v>SA3#102-e</c:v>
                </c:pt>
                <c:pt idx="45">
                  <c:v>SA3#102bis-e</c:v>
                </c:pt>
              </c:strCache>
            </c:strRef>
          </c:cat>
          <c:val>
            <c:numRef>
              <c:f>'[Worksheet in draft_SP-19wxyz-SA3_Status_Report 4]Sheet1'!$C$2:$C$47</c:f>
              <c:numCache>
                <c:formatCode>General</c:formatCode>
                <c:ptCount val="46"/>
                <c:pt idx="0">
                  <c:v>27</c:v>
                </c:pt>
                <c:pt idx="1">
                  <c:v>10</c:v>
                </c:pt>
                <c:pt idx="2">
                  <c:v>13</c:v>
                </c:pt>
                <c:pt idx="3">
                  <c:v>17</c:v>
                </c:pt>
                <c:pt idx="4">
                  <c:v>0</c:v>
                </c:pt>
                <c:pt idx="5">
                  <c:v>39</c:v>
                </c:pt>
                <c:pt idx="6">
                  <c:v>78</c:v>
                </c:pt>
                <c:pt idx="7">
                  <c:v>62</c:v>
                </c:pt>
                <c:pt idx="8">
                  <c:v>22</c:v>
                </c:pt>
                <c:pt idx="9">
                  <c:v>35</c:v>
                </c:pt>
                <c:pt idx="10">
                  <c:v>0</c:v>
                </c:pt>
                <c:pt idx="11">
                  <c:v>42</c:v>
                </c:pt>
                <c:pt idx="12">
                  <c:v>52</c:v>
                </c:pt>
                <c:pt idx="13">
                  <c:v>26</c:v>
                </c:pt>
                <c:pt idx="14">
                  <c:v>59</c:v>
                </c:pt>
                <c:pt idx="15">
                  <c:v>17</c:v>
                </c:pt>
                <c:pt idx="16">
                  <c:v>0</c:v>
                </c:pt>
                <c:pt idx="17">
                  <c:v>26</c:v>
                </c:pt>
                <c:pt idx="18">
                  <c:v>14</c:v>
                </c:pt>
                <c:pt idx="19">
                  <c:v>2</c:v>
                </c:pt>
                <c:pt idx="20">
                  <c:v>24</c:v>
                </c:pt>
                <c:pt idx="21">
                  <c:v>26</c:v>
                </c:pt>
                <c:pt idx="22">
                  <c:v>17</c:v>
                </c:pt>
                <c:pt idx="23">
                  <c:v>23</c:v>
                </c:pt>
                <c:pt idx="24">
                  <c:v>10</c:v>
                </c:pt>
                <c:pt idx="25">
                  <c:v>14</c:v>
                </c:pt>
                <c:pt idx="26">
                  <c:v>58</c:v>
                </c:pt>
                <c:pt idx="27">
                  <c:v>68</c:v>
                </c:pt>
                <c:pt idx="28">
                  <c:v>116</c:v>
                </c:pt>
                <c:pt idx="29">
                  <c:v>0</c:v>
                </c:pt>
                <c:pt idx="30">
                  <c:v>110</c:v>
                </c:pt>
                <c:pt idx="31">
                  <c:v>64</c:v>
                </c:pt>
                <c:pt idx="32">
                  <c:v>0</c:v>
                </c:pt>
                <c:pt idx="33">
                  <c:v>44</c:v>
                </c:pt>
                <c:pt idx="34">
                  <c:v>30</c:v>
                </c:pt>
                <c:pt idx="35">
                  <c:v>54</c:v>
                </c:pt>
                <c:pt idx="36">
                  <c:v>0</c:v>
                </c:pt>
                <c:pt idx="37">
                  <c:v>67</c:v>
                </c:pt>
                <c:pt idx="38">
                  <c:v>44</c:v>
                </c:pt>
                <c:pt idx="39">
                  <c:v>0</c:v>
                </c:pt>
                <c:pt idx="40">
                  <c:v>67</c:v>
                </c:pt>
                <c:pt idx="41">
                  <c:v>98</c:v>
                </c:pt>
                <c:pt idx="42">
                  <c:v>0</c:v>
                </c:pt>
                <c:pt idx="43">
                  <c:v>55</c:v>
                </c:pt>
                <c:pt idx="44">
                  <c:v>61</c:v>
                </c:pt>
                <c:pt idx="4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FF-4C4C-A20B-709901F826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3592520"/>
        <c:axId val="1"/>
      </c:barChart>
      <c:catAx>
        <c:axId val="263592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635925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6466568727593798"/>
          <c:y val="0.24229420958770501"/>
          <c:w val="0.30042465961748632"/>
          <c:h val="0.15384616692539588"/>
        </c:manualLayout>
      </c:layout>
      <c:overlay val="0"/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6572150661333868E-2"/>
          <c:y val="0.13500496712424104"/>
          <c:w val="0.90677379937651625"/>
          <c:h val="0.615038038504476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'[Worksheet in draft_SP-19wxyz-SA3_Status_Report 3]Sheet1'!$B$1</c:f>
              <c:strCache>
                <c:ptCount val="1"/>
                <c:pt idx="0">
                  <c:v>Number of Delegates</c:v>
                </c:pt>
              </c:strCache>
            </c:strRef>
          </c:tx>
          <c:invertIfNegative val="0"/>
          <c:cat>
            <c:strRef>
              <c:f>'[Worksheet in draft_SP-19wxyz-SA3_Status_Report 3]Sheet1'!$A$2:$A$47</c:f>
              <c:strCache>
                <c:ptCount val="46"/>
                <c:pt idx="0">
                  <c:v>SA3 #71</c:v>
                </c:pt>
                <c:pt idx="1">
                  <c:v>SA3 #72</c:v>
                </c:pt>
                <c:pt idx="2">
                  <c:v>SA3 #73</c:v>
                </c:pt>
                <c:pt idx="3">
                  <c:v>SA3#74</c:v>
                </c:pt>
                <c:pt idx="4">
                  <c:v>SA3#74bis</c:v>
                </c:pt>
                <c:pt idx="5">
                  <c:v>SA3#75</c:v>
                </c:pt>
                <c:pt idx="6">
                  <c:v>SA3#76</c:v>
                </c:pt>
                <c:pt idx="7">
                  <c:v>SA3#77</c:v>
                </c:pt>
                <c:pt idx="8">
                  <c:v>SA3#78</c:v>
                </c:pt>
                <c:pt idx="9">
                  <c:v>SA3#79</c:v>
                </c:pt>
                <c:pt idx="10">
                  <c:v>SA3#79bis</c:v>
                </c:pt>
                <c:pt idx="11">
                  <c:v>SA3#80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  <c:pt idx="42">
                  <c:v>SA3#100bis-e</c:v>
                </c:pt>
                <c:pt idx="43">
                  <c:v>SA3#101-e</c:v>
                </c:pt>
                <c:pt idx="44">
                  <c:v>SA3#102-e</c:v>
                </c:pt>
                <c:pt idx="45">
                  <c:v>SA3#102bis-e</c:v>
                </c:pt>
              </c:strCache>
            </c:strRef>
          </c:cat>
          <c:val>
            <c:numRef>
              <c:f>'[Worksheet in draft_SP-19wxyz-SA3_Status_Report 3]Sheet1'!$B$2:$B$47</c:f>
              <c:numCache>
                <c:formatCode>General</c:formatCode>
                <c:ptCount val="46"/>
                <c:pt idx="0">
                  <c:v>55</c:v>
                </c:pt>
                <c:pt idx="1">
                  <c:v>62</c:v>
                </c:pt>
                <c:pt idx="2">
                  <c:v>95</c:v>
                </c:pt>
                <c:pt idx="3">
                  <c:v>56</c:v>
                </c:pt>
                <c:pt idx="4">
                  <c:v>45</c:v>
                </c:pt>
                <c:pt idx="5">
                  <c:v>69</c:v>
                </c:pt>
                <c:pt idx="6">
                  <c:v>52</c:v>
                </c:pt>
                <c:pt idx="7">
                  <c:v>88</c:v>
                </c:pt>
                <c:pt idx="8">
                  <c:v>77</c:v>
                </c:pt>
                <c:pt idx="9">
                  <c:v>54</c:v>
                </c:pt>
                <c:pt idx="10">
                  <c:v>14</c:v>
                </c:pt>
                <c:pt idx="11">
                  <c:v>58</c:v>
                </c:pt>
                <c:pt idx="12">
                  <c:v>52</c:v>
                </c:pt>
                <c:pt idx="13">
                  <c:v>54</c:v>
                </c:pt>
                <c:pt idx="14">
                  <c:v>48</c:v>
                </c:pt>
                <c:pt idx="15">
                  <c:v>51</c:v>
                </c:pt>
                <c:pt idx="16">
                  <c:v>53</c:v>
                </c:pt>
                <c:pt idx="17">
                  <c:v>65</c:v>
                </c:pt>
                <c:pt idx="18">
                  <c:v>61</c:v>
                </c:pt>
                <c:pt idx="19">
                  <c:v>58</c:v>
                </c:pt>
                <c:pt idx="20">
                  <c:v>57</c:v>
                </c:pt>
                <c:pt idx="21">
                  <c:v>66</c:v>
                </c:pt>
                <c:pt idx="22">
                  <c:v>54</c:v>
                </c:pt>
                <c:pt idx="23">
                  <c:v>125</c:v>
                </c:pt>
                <c:pt idx="24">
                  <c:v>95</c:v>
                </c:pt>
                <c:pt idx="25">
                  <c:v>52</c:v>
                </c:pt>
                <c:pt idx="26">
                  <c:v>67</c:v>
                </c:pt>
                <c:pt idx="27">
                  <c:v>58</c:v>
                </c:pt>
                <c:pt idx="28">
                  <c:v>68</c:v>
                </c:pt>
                <c:pt idx="29">
                  <c:v>59</c:v>
                </c:pt>
                <c:pt idx="30">
                  <c:v>106</c:v>
                </c:pt>
                <c:pt idx="31">
                  <c:v>73</c:v>
                </c:pt>
                <c:pt idx="32">
                  <c:v>67</c:v>
                </c:pt>
                <c:pt idx="33">
                  <c:v>67</c:v>
                </c:pt>
                <c:pt idx="34">
                  <c:v>154</c:v>
                </c:pt>
                <c:pt idx="35">
                  <c:v>97</c:v>
                </c:pt>
                <c:pt idx="36">
                  <c:v>57</c:v>
                </c:pt>
                <c:pt idx="37">
                  <c:v>175</c:v>
                </c:pt>
                <c:pt idx="38">
                  <c:v>78</c:v>
                </c:pt>
                <c:pt idx="39">
                  <c:v>35</c:v>
                </c:pt>
                <c:pt idx="40">
                  <c:v>92</c:v>
                </c:pt>
                <c:pt idx="41">
                  <c:v>117</c:v>
                </c:pt>
                <c:pt idx="42">
                  <c:v>114</c:v>
                </c:pt>
                <c:pt idx="43">
                  <c:v>119</c:v>
                </c:pt>
                <c:pt idx="44">
                  <c:v>135</c:v>
                </c:pt>
                <c:pt idx="45">
                  <c:v>121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4B-4AB7-B27B-3D10E02AD1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3569840"/>
        <c:axId val="1"/>
      </c:barChart>
      <c:catAx>
        <c:axId val="893569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title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8935698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78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F72396-069F-4C14-91E7-CEC9F6CA2CC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1613854-09B5-42A5-93EA-05B31C546A1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CE6D722-8AC5-4F92-BAD8-FFCF831A9C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49874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8179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67692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8432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421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81094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8244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4310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7447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622022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652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0FE93A-C5D7-4348-916B-BD659C1121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E8DAF74-0A82-4476-BE6C-D901FC58B3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7C90D66D-CDF0-40AC-8CC4-56074BB8E30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57732400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12918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6DC2A2-C49B-44AB-B7D0-411607A7EA7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981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0038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77D24182-54B7-434C-B0E6-6ED76F65A2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A73F332-35E1-4209-B2DB-F2884EB6D7A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3410826E-1EDC-4B8C-B56A-F895F02481E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20B66678-CBD7-4194-AF02-6791FF682AA3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 TSG SA WG3 Report to TSG SA#92-e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5" r:id="rId3"/>
    <p:sldLayoutId id="2147485416" r:id="rId4"/>
    <p:sldLayoutId id="2147485418" r:id="rId5"/>
    <p:sldLayoutId id="2147485417" r:id="rId6"/>
    <p:sldLayoutId id="2147485419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mailto:suresh.p.nair@nokia.co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6728FBE-69DB-4798-A669-DD87FB9E1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/>
              <a:t>SA3 Status Report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08C7280A-3D5E-4F37-BEAF-CC4302920B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Mirko Cano Soveri, </a:t>
            </a:r>
            <a:r>
              <a:rPr lang="en-US" altLang="en-US" sz="2000" dirty="0">
                <a:latin typeface="Arial" panose="020B0604020202020204" pitchFamily="34" charset="0"/>
              </a:rPr>
              <a:t>SA3 Secretary, MCC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Alex Leadbeater, </a:t>
            </a:r>
            <a:r>
              <a:rPr lang="en-US" altLang="en-US" sz="2000" dirty="0">
                <a:latin typeface="Arial" panose="020B0604020202020204" pitchFamily="34" charset="0"/>
              </a:rPr>
              <a:t>SA3-LI Chair, BT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Carmine Rizzo,</a:t>
            </a:r>
            <a:r>
              <a:rPr lang="en-US" altLang="en-US" sz="2000" dirty="0">
                <a:latin typeface="Arial" panose="020B0604020202020204" pitchFamily="34" charset="0"/>
              </a:rPr>
              <a:t> SA3-LI Secretary, MCC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DE8DF69-6F5B-43E7-91E0-5A596F0FB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3GPP SA3 and SA3-LI officials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6FCD0A2E-639E-4767-8B23-EC74310A8B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SA3 Officials</a:t>
            </a:r>
          </a:p>
          <a:p>
            <a:pPr lvl="1"/>
            <a:r>
              <a:rPr lang="en-US" altLang="en-US" sz="2000" dirty="0"/>
              <a:t>Chair: Suresh Nair(Nokia)</a:t>
            </a:r>
          </a:p>
          <a:p>
            <a:pPr lvl="1"/>
            <a:r>
              <a:rPr lang="en-US" altLang="en-US" sz="2000" dirty="0"/>
              <a:t>Vice-chairs:</a:t>
            </a:r>
          </a:p>
          <a:p>
            <a:pPr lvl="2"/>
            <a:r>
              <a:rPr lang="en-US" altLang="ja-JP" dirty="0"/>
              <a:t>Rajavelsamy Rajadurai (Samsung)</a:t>
            </a:r>
          </a:p>
          <a:p>
            <a:pPr lvl="2"/>
            <a:r>
              <a:rPr lang="en-US" altLang="ja-JP" dirty="0"/>
              <a:t>Minpeng Qi (China Mobile) </a:t>
            </a:r>
          </a:p>
          <a:p>
            <a:pPr lvl="1"/>
            <a:r>
              <a:rPr lang="en-US" altLang="en-US" sz="2000" dirty="0"/>
              <a:t>Secretary: Mirko Cano Soveri (MCC)</a:t>
            </a:r>
          </a:p>
          <a:p>
            <a:pPr lvl="1"/>
            <a:endParaRPr lang="en-US" altLang="en-US" sz="2000" dirty="0"/>
          </a:p>
          <a:p>
            <a:r>
              <a:rPr lang="en-US" altLang="en-US" sz="2400" dirty="0"/>
              <a:t>SA3 LI Officials</a:t>
            </a:r>
          </a:p>
          <a:p>
            <a:pPr lvl="1"/>
            <a:r>
              <a:rPr lang="en-US" altLang="en-US" sz="2000" dirty="0"/>
              <a:t>Chair: Alex Leadbeater (BT)</a:t>
            </a:r>
          </a:p>
          <a:p>
            <a:pPr lvl="1"/>
            <a:r>
              <a:rPr lang="en-US" altLang="en-US" sz="2000" dirty="0"/>
              <a:t>Vice-chair: Maurizio Iovieno (Ericsson)</a:t>
            </a:r>
          </a:p>
          <a:p>
            <a:pPr lvl="1"/>
            <a:r>
              <a:rPr lang="en-US" altLang="en-US" sz="2000" dirty="0"/>
              <a:t>Secretary:</a:t>
            </a:r>
            <a:r>
              <a:rPr lang="ja-JP" altLang="en-US" sz="2000" dirty="0"/>
              <a:t> </a:t>
            </a:r>
            <a:r>
              <a:rPr lang="en-US" altLang="ja-JP" sz="2000" dirty="0"/>
              <a:t>Carmine Rizzo (MCC)</a:t>
            </a:r>
            <a:endParaRPr lang="en-US" altLang="en-US" sz="2000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29F95F65-9C31-446B-B416-783D50ED6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Meetings since previous SA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726B3E7-43F2-4F53-BCB0-816C6D0C9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SA3</a:t>
            </a:r>
          </a:p>
          <a:p>
            <a:pPr lvl="1"/>
            <a:r>
              <a:rPr lang="en-US" altLang="en-US" dirty="0"/>
              <a:t>SA3#103-e:		17</a:t>
            </a:r>
            <a:r>
              <a:rPr lang="en-US" altLang="en-US" baseline="30000" dirty="0"/>
              <a:t>th</a:t>
            </a:r>
            <a:r>
              <a:rPr lang="en-US" altLang="en-US" dirty="0"/>
              <a:t> –  28</a:t>
            </a:r>
            <a:r>
              <a:rPr lang="en-US" altLang="en-US" baseline="30000" dirty="0"/>
              <a:t>th</a:t>
            </a:r>
            <a:r>
              <a:rPr lang="en-US" altLang="en-US" dirty="0"/>
              <a:t> May 2021, Online.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SA3-LI</a:t>
            </a:r>
          </a:p>
          <a:p>
            <a:pPr lvl="1"/>
            <a:r>
              <a:rPr lang="sv-SE" altLang="ja-JP" dirty="0"/>
              <a:t>SA3#81-LI-e-a:		12</a:t>
            </a:r>
            <a:r>
              <a:rPr lang="sv-SE" altLang="ja-JP" baseline="30000" dirty="0"/>
              <a:t>th</a:t>
            </a:r>
            <a:r>
              <a:rPr lang="sv-SE" altLang="ja-JP" dirty="0"/>
              <a:t> – 16</a:t>
            </a:r>
            <a:r>
              <a:rPr lang="sv-SE" altLang="ja-JP" baseline="30000" dirty="0"/>
              <a:t>th</a:t>
            </a:r>
            <a:r>
              <a:rPr lang="sv-SE" altLang="ja-JP" dirty="0"/>
              <a:t> April 2021, Online.</a:t>
            </a:r>
          </a:p>
          <a:p>
            <a:pPr lvl="1"/>
            <a:r>
              <a:rPr lang="sv-SE" altLang="ja-JP" dirty="0"/>
              <a:t>SA3#81-LI-e-b:		19</a:t>
            </a:r>
            <a:r>
              <a:rPr lang="sv-SE" altLang="ja-JP" baseline="30000" dirty="0"/>
              <a:t>th</a:t>
            </a:r>
            <a:r>
              <a:rPr lang="sv-SE" altLang="ja-JP" dirty="0"/>
              <a:t> – 21</a:t>
            </a:r>
            <a:r>
              <a:rPr lang="sv-SE" altLang="ja-JP" baseline="30000" dirty="0"/>
              <a:t>st</a:t>
            </a:r>
            <a:r>
              <a:rPr lang="sv-SE" altLang="ja-JP" dirty="0"/>
              <a:t> May 2021, Online.</a:t>
            </a:r>
            <a:endParaRPr lang="en-US" altLang="en-US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2D2E22A7-3349-407C-9A51-D2EEDD170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Next SA3 and SA3-LI meetings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4B086B12-4B08-416D-99D3-D40008E7A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483" y="1825625"/>
            <a:ext cx="11206064" cy="4351338"/>
          </a:xfrm>
        </p:spPr>
        <p:txBody>
          <a:bodyPr/>
          <a:lstStyle/>
          <a:p>
            <a:r>
              <a:rPr lang="en-US" altLang="ja-JP" dirty="0"/>
              <a:t>SA3</a:t>
            </a:r>
            <a:endParaRPr lang="en-US" altLang="en-US" dirty="0"/>
          </a:p>
          <a:p>
            <a:pPr lvl="1"/>
            <a:r>
              <a:rPr lang="en-US" altLang="en-US" dirty="0">
                <a:solidFill>
                  <a:srgbClr val="FF0000"/>
                </a:solidFill>
              </a:rPr>
              <a:t>SA3#103-Bis-e in JUL  has been cancelled </a:t>
            </a:r>
          </a:p>
          <a:p>
            <a:pPr lvl="1"/>
            <a:r>
              <a:rPr lang="en-US" altLang="en-US" dirty="0"/>
              <a:t>SA3#104-e:		16</a:t>
            </a:r>
            <a:r>
              <a:rPr lang="en-US" altLang="en-US" baseline="30000" dirty="0"/>
              <a:t>th</a:t>
            </a:r>
            <a:r>
              <a:rPr lang="en-US" altLang="en-US" dirty="0"/>
              <a:t> –  27</a:t>
            </a:r>
            <a:r>
              <a:rPr lang="en-US" altLang="en-US" baseline="30000" dirty="0"/>
              <a:t>th</a:t>
            </a:r>
            <a:r>
              <a:rPr lang="en-US" altLang="en-US" dirty="0"/>
              <a:t> August 2021 (Q3), Online.</a:t>
            </a:r>
          </a:p>
          <a:p>
            <a:pPr lvl="1"/>
            <a:r>
              <a:rPr lang="en-US" altLang="en-US" dirty="0">
                <a:solidFill>
                  <a:srgbClr val="2A6EA8"/>
                </a:solidFill>
              </a:rPr>
              <a:t>SA3#104-Bis-e                Exploring possibility in early Oct</a:t>
            </a:r>
          </a:p>
          <a:p>
            <a:pPr lvl="1"/>
            <a:r>
              <a:rPr lang="en-US" altLang="en-US" dirty="0"/>
              <a:t>SA3#105-e:		08</a:t>
            </a:r>
            <a:r>
              <a:rPr lang="en-US" altLang="en-US" baseline="30000" dirty="0"/>
              <a:t>th</a:t>
            </a:r>
            <a:r>
              <a:rPr lang="en-US" altLang="en-US" dirty="0"/>
              <a:t> – 12</a:t>
            </a:r>
            <a:r>
              <a:rPr lang="en-US" altLang="en-US" baseline="30000" dirty="0"/>
              <a:t>th</a:t>
            </a:r>
            <a:r>
              <a:rPr lang="en-US" altLang="en-US" dirty="0"/>
              <a:t> November 2021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SA3-LI</a:t>
            </a:r>
          </a:p>
          <a:p>
            <a:pPr lvl="1"/>
            <a:r>
              <a:rPr lang="sv-SE" altLang="ja-JP" dirty="0"/>
              <a:t>SA3#82-LI-e-a:		</a:t>
            </a:r>
            <a:r>
              <a:rPr lang="en-US" altLang="en-US" dirty="0"/>
              <a:t>12</a:t>
            </a:r>
            <a:r>
              <a:rPr lang="en-US" altLang="en-US" baseline="30000" dirty="0"/>
              <a:t>th</a:t>
            </a:r>
            <a:r>
              <a:rPr lang="en-US" altLang="en-US" dirty="0"/>
              <a:t> –  16</a:t>
            </a:r>
            <a:r>
              <a:rPr lang="en-US" altLang="en-US" baseline="30000" dirty="0"/>
              <a:t>th</a:t>
            </a:r>
            <a:r>
              <a:rPr lang="en-US" altLang="en-US" dirty="0"/>
              <a:t> July 2021, Online</a:t>
            </a:r>
            <a:r>
              <a:rPr lang="sv-SE" altLang="ja-JP" dirty="0"/>
              <a:t>.</a:t>
            </a:r>
          </a:p>
          <a:p>
            <a:pPr lvl="1"/>
            <a:r>
              <a:rPr lang="sv-SE" altLang="ja-JP" dirty="0"/>
              <a:t>SA3#83-LI-e-b:                  01st - 03rd  Sep 2021, Online</a:t>
            </a:r>
          </a:p>
          <a:p>
            <a:pPr lvl="1"/>
            <a:r>
              <a:rPr lang="sv-SE" altLang="ja-JP" dirty="0"/>
              <a:t>SA3#84-LI-e:		01st  – 05th  Nov 2021, Online</a:t>
            </a:r>
          </a:p>
          <a:p>
            <a:pPr lvl="1"/>
            <a:endParaRPr lang="en-US" altLang="en-US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8A6AC563-40DB-483F-A022-6F25DFCC3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SA3 statistics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31A321A9-967A-431C-B09E-B77EF9224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r>
              <a:rPr lang="en-US" altLang="en-US" dirty="0"/>
              <a:t>SA3#103-e: 17</a:t>
            </a:r>
            <a:r>
              <a:rPr lang="en-US" altLang="en-US" baseline="30000" dirty="0"/>
              <a:t>th</a:t>
            </a:r>
            <a:r>
              <a:rPr lang="en-US" altLang="en-US" dirty="0"/>
              <a:t> –  28</a:t>
            </a:r>
            <a:r>
              <a:rPr lang="en-US" altLang="en-US" baseline="30000" dirty="0"/>
              <a:t>th</a:t>
            </a:r>
            <a:r>
              <a:rPr lang="en-US" altLang="en-US" dirty="0"/>
              <a:t> May 2021, Online</a:t>
            </a:r>
          </a:p>
          <a:p>
            <a:pPr lvl="1"/>
            <a:endParaRPr lang="en-GB" altLang="zh-CN" dirty="0"/>
          </a:p>
          <a:p>
            <a:pPr lvl="1"/>
            <a:r>
              <a:rPr lang="en-US" altLang="zh-CN" dirty="0"/>
              <a:t>Registered 261 delegates </a:t>
            </a:r>
          </a:p>
          <a:p>
            <a:pPr lvl="1"/>
            <a:r>
              <a:rPr lang="en-US" altLang="zh-CN" dirty="0"/>
              <a:t>988 temporary documents </a:t>
            </a:r>
          </a:p>
          <a:p>
            <a:pPr lvl="1"/>
            <a:r>
              <a:rPr lang="en-US" altLang="zh-CN" dirty="0"/>
              <a:t>68 incoming LS</a:t>
            </a:r>
          </a:p>
          <a:p>
            <a:pPr lvl="1"/>
            <a:r>
              <a:rPr lang="en-US" altLang="zh-CN" dirty="0"/>
              <a:t>22 outgoing LS (</a:t>
            </a:r>
            <a:r>
              <a:rPr lang="en-US" altLang="zh-CN" dirty="0">
                <a:solidFill>
                  <a:srgbClr val="FF0000"/>
                </a:solidFill>
              </a:rPr>
              <a:t>one pending/email approval</a:t>
            </a:r>
            <a:r>
              <a:rPr lang="en-US" altLang="zh-CN" dirty="0"/>
              <a:t>)</a:t>
            </a:r>
          </a:p>
          <a:p>
            <a:pPr lvl="1"/>
            <a:r>
              <a:rPr lang="en-US" altLang="zh-CN" dirty="0"/>
              <a:t>72 agreed CRs</a:t>
            </a:r>
          </a:p>
          <a:p>
            <a:endParaRPr lang="sv-SE" altLang="sv-SE" sz="3200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B49539B-D465-4C13-9E6A-10EA92F78E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011399"/>
              </p:ext>
            </p:extLst>
          </p:nvPr>
        </p:nvGraphicFramePr>
        <p:xfrm>
          <a:off x="704215" y="763692"/>
          <a:ext cx="9096812" cy="5881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314" name="Title 1">
            <a:extLst>
              <a:ext uri="{FF2B5EF4-FFF2-40B4-BE49-F238E27FC236}">
                <a16:creationId xmlns:a16="http://schemas.microsoft.com/office/drawing/2014/main" id="{6748C07E-6378-43E7-BCB8-162899351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Document statistics</a:t>
            </a:r>
          </a:p>
        </p:txBody>
      </p:sp>
      <p:sp>
        <p:nvSpPr>
          <p:cNvPr id="13315" name="テキスト ボックス 9">
            <a:extLst>
              <a:ext uri="{FF2B5EF4-FFF2-40B4-BE49-F238E27FC236}">
                <a16:creationId xmlns:a16="http://schemas.microsoft.com/office/drawing/2014/main" id="{4F372886-FDE2-4E9D-9FED-689BF5BF6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6188" y="5401900"/>
            <a:ext cx="911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Meetings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93E9E6-1C27-4B15-B4B4-735C0D443852}"/>
              </a:ext>
            </a:extLst>
          </p:cNvPr>
          <p:cNvSpPr txBox="1"/>
          <p:nvPr/>
        </p:nvSpPr>
        <p:spPr>
          <a:xfrm>
            <a:off x="9801027" y="4663236"/>
            <a:ext cx="20745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SA3#103-e:</a:t>
            </a:r>
          </a:p>
          <a:p>
            <a:r>
              <a:rPr lang="en-US" sz="1400" dirty="0">
                <a:solidFill>
                  <a:srgbClr val="0F5C77"/>
                </a:solidFill>
              </a:rPr>
              <a:t>988 Tdocs</a:t>
            </a:r>
          </a:p>
          <a:p>
            <a:r>
              <a:rPr lang="en-US" sz="1400" dirty="0">
                <a:solidFill>
                  <a:srgbClr val="FF6600"/>
                </a:solidFill>
              </a:rPr>
              <a:t>72 CRs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8139CDD-033F-4D57-BA9B-45D957FA0B3F}"/>
              </a:ext>
            </a:extLst>
          </p:cNvPr>
          <p:cNvSpPr/>
          <p:nvPr/>
        </p:nvSpPr>
        <p:spPr>
          <a:xfrm>
            <a:off x="7866993" y="3326218"/>
            <a:ext cx="3162263" cy="18871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Title 1">
            <a:extLst>
              <a:ext uri="{FF2B5EF4-FFF2-40B4-BE49-F238E27FC236}">
                <a16:creationId xmlns:a16="http://schemas.microsoft.com/office/drawing/2014/main" id="{129E5489-0D7D-4ECC-9DEF-485AAF8AE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Delegate statistics</a:t>
            </a:r>
          </a:p>
        </p:txBody>
      </p:sp>
      <p:sp>
        <p:nvSpPr>
          <p:cNvPr id="14339" name="テキスト ボックス 7">
            <a:extLst>
              <a:ext uri="{FF2B5EF4-FFF2-40B4-BE49-F238E27FC236}">
                <a16:creationId xmlns:a16="http://schemas.microsoft.com/office/drawing/2014/main" id="{E693512B-4CAB-4E4A-B020-CF2DACC38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8" y="2052147"/>
            <a:ext cx="18462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Number of delegates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340" name="テキスト ボックス 9">
            <a:extLst>
              <a:ext uri="{FF2B5EF4-FFF2-40B4-BE49-F238E27FC236}">
                <a16:creationId xmlns:a16="http://schemas.microsoft.com/office/drawing/2014/main" id="{A43F5E27-BAC6-4B21-98E1-20093E44F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3769" y="4952673"/>
            <a:ext cx="911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Meetings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テキスト ボックス 9">
            <a:extLst>
              <a:ext uri="{FF2B5EF4-FFF2-40B4-BE49-F238E27FC236}">
                <a16:creationId xmlns:a16="http://schemas.microsoft.com/office/drawing/2014/main" id="{C8016456-E6CE-4EAC-807B-A1FC1985D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8029" y="3326218"/>
            <a:ext cx="19612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i="1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For electronic meetings only registrations are tracked</a:t>
            </a:r>
            <a:endParaRPr lang="en-GB" altLang="en-US" sz="1100" i="1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02E10E49-CC3A-46A1-96B3-8643E01EB8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891072"/>
              </p:ext>
            </p:extLst>
          </p:nvPr>
        </p:nvGraphicFramePr>
        <p:xfrm>
          <a:off x="1416267" y="2004849"/>
          <a:ext cx="7814597" cy="4147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C86AAF8-77E2-469F-9B0E-F0457CCBB41C}"/>
              </a:ext>
            </a:extLst>
          </p:cNvPr>
          <p:cNvSpPr txBox="1"/>
          <p:nvPr/>
        </p:nvSpPr>
        <p:spPr>
          <a:xfrm>
            <a:off x="9626290" y="4258077"/>
            <a:ext cx="1549690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SA3#103-e:</a:t>
            </a:r>
          </a:p>
          <a:p>
            <a:r>
              <a:rPr lang="en-US" sz="1400" dirty="0"/>
              <a:t>261 delegates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>
            <a:extLst>
              <a:ext uri="{FF2B5EF4-FFF2-40B4-BE49-F238E27FC236}">
                <a16:creationId xmlns:a16="http://schemas.microsoft.com/office/drawing/2014/main" id="{DE6131B3-0905-4FD4-BD88-4E540AD2A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SA3-LI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>
            <a:extLst>
              <a:ext uri="{FF2B5EF4-FFF2-40B4-BE49-F238E27FC236}">
                <a16:creationId xmlns:a16="http://schemas.microsoft.com/office/drawing/2014/main" id="{7EC485BE-77B7-414D-989F-26E6C4E69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1625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General</a:t>
            </a:r>
          </a:p>
        </p:txBody>
      </p:sp>
      <p:sp>
        <p:nvSpPr>
          <p:cNvPr id="16387" name="Content Placeholder 4">
            <a:extLst>
              <a:ext uri="{FF2B5EF4-FFF2-40B4-BE49-F238E27FC236}">
                <a16:creationId xmlns:a16="http://schemas.microsoft.com/office/drawing/2014/main" id="{1E6CD892-9FE2-40E9-A007-7B5F090BC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en-GB" altLang="en-US" dirty="0"/>
              <a:t>Stage 1 - TS 33.126 </a:t>
            </a:r>
          </a:p>
          <a:p>
            <a:pPr lvl="1"/>
            <a:r>
              <a:rPr lang="en-GB" altLang="en-US" sz="2000" dirty="0"/>
              <a:t>R16 Complete. </a:t>
            </a:r>
          </a:p>
          <a:p>
            <a:pPr lvl="1"/>
            <a:r>
              <a:rPr lang="en-GB" altLang="en-US" sz="2000" dirty="0"/>
              <a:t>R17 in progress</a:t>
            </a:r>
          </a:p>
          <a:p>
            <a:pPr lvl="2"/>
            <a:r>
              <a:rPr lang="en-GB" altLang="en-US" sz="1600" dirty="0"/>
              <a:t>85% Complete.</a:t>
            </a:r>
          </a:p>
          <a:p>
            <a:pPr lvl="1"/>
            <a:endParaRPr lang="en-GB" altLang="en-US" sz="2000" dirty="0"/>
          </a:p>
          <a:p>
            <a:r>
              <a:rPr lang="en-GB" altLang="en-US" dirty="0"/>
              <a:t>Stage 2 - TS 33.127 &amp; 33.107.</a:t>
            </a:r>
          </a:p>
          <a:p>
            <a:pPr lvl="1"/>
            <a:r>
              <a:rPr lang="en-GB" altLang="en-US" sz="2000" dirty="0"/>
              <a:t>R16 </a:t>
            </a:r>
          </a:p>
          <a:p>
            <a:pPr lvl="2"/>
            <a:r>
              <a:rPr lang="en-GB" altLang="en-US" sz="1800" dirty="0"/>
              <a:t>100% complete at SA#92e.</a:t>
            </a:r>
            <a:endParaRPr lang="en-GB" altLang="en-US" sz="2800" dirty="0"/>
          </a:p>
          <a:p>
            <a:pPr lvl="1"/>
            <a:r>
              <a:rPr lang="en-GB" altLang="en-US" sz="1800" dirty="0"/>
              <a:t>R17</a:t>
            </a:r>
          </a:p>
          <a:p>
            <a:pPr lvl="2"/>
            <a:r>
              <a:rPr lang="en-GB" altLang="en-US" sz="1800" dirty="0"/>
              <a:t>20% complete at SA#92e</a:t>
            </a:r>
          </a:p>
          <a:p>
            <a:pPr lvl="2"/>
            <a:endParaRPr lang="en-GB" altLang="en-US" sz="2800" dirty="0"/>
          </a:p>
          <a:p>
            <a:pPr lvl="2"/>
            <a:endParaRPr lang="en-GB" altLang="en-US" sz="2800" dirty="0"/>
          </a:p>
          <a:p>
            <a:endParaRPr lang="sv-SE" altLang="en-US" sz="4000" dirty="0"/>
          </a:p>
        </p:txBody>
      </p:sp>
      <p:sp>
        <p:nvSpPr>
          <p:cNvPr id="16388" name="Content Placeholder 5">
            <a:extLst>
              <a:ext uri="{FF2B5EF4-FFF2-40B4-BE49-F238E27FC236}">
                <a16:creationId xmlns:a16="http://schemas.microsoft.com/office/drawing/2014/main" id="{DAAA817F-72AD-42D4-A455-8C166613C72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en-GB" altLang="en-US" sz="2400" dirty="0"/>
              <a:t>Stage 3 – TS 33.128 &amp; 33.108.</a:t>
            </a:r>
          </a:p>
          <a:p>
            <a:pPr lvl="1"/>
            <a:r>
              <a:rPr lang="en-GB" altLang="en-US" sz="2000" dirty="0"/>
              <a:t>R16 </a:t>
            </a:r>
          </a:p>
          <a:p>
            <a:pPr lvl="2"/>
            <a:r>
              <a:rPr lang="en-GB" altLang="en-US" sz="1800" dirty="0"/>
              <a:t>100% complete at SA#92e.</a:t>
            </a:r>
            <a:endParaRPr lang="en-GB" altLang="en-US" sz="2800" dirty="0"/>
          </a:p>
          <a:p>
            <a:pPr lvl="1"/>
            <a:r>
              <a:rPr lang="en-GB" altLang="en-US" sz="2000" dirty="0"/>
              <a:t>R17</a:t>
            </a:r>
          </a:p>
          <a:p>
            <a:pPr lvl="2"/>
            <a:r>
              <a:rPr lang="en-GB" altLang="en-US" sz="1600" dirty="0"/>
              <a:t>Started</a:t>
            </a:r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CCF479EE-3AC6-4440-9CF5-B76A18C6D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8371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Documents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8DFDE8-5B7C-4AE6-9E7D-56AD69B96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Packs of agreed CRs submitted to SA#91-e: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SP-210301 Rel-15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SP-210302 Rel-16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SP-210303</a:t>
            </a:r>
            <a:r>
              <a:rPr lang="en-US" altLang="en-US" dirty="0">
                <a:sym typeface="Wingdings" panose="05000000000000000000" pitchFamily="2" charset="2"/>
              </a:rPr>
              <a:t> Rel-17</a:t>
            </a:r>
          </a:p>
          <a:p>
            <a:r>
              <a:rPr lang="en-US" altLang="en-US" dirty="0">
                <a:sym typeface="Wingdings" panose="05000000000000000000" pitchFamily="2" charset="2"/>
              </a:rPr>
              <a:t>LI R17 WID SP-</a:t>
            </a:r>
            <a:r>
              <a:rPr lang="en-US" altLang="ja-JP" dirty="0">
                <a:sym typeface="Wingdings" panose="05000000000000000000" pitchFamily="2" charset="2"/>
              </a:rPr>
              <a:t>210300</a:t>
            </a:r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TR 33.929 v0.0.8, available on portal </a:t>
            </a:r>
            <a:r>
              <a:rPr lang="en-GB" altLang="en-US" dirty="0">
                <a:sym typeface="Wingdings" panose="05000000000000000000" pitchFamily="2" charset="2"/>
              </a:rPr>
              <a:t> </a:t>
            </a:r>
            <a:endParaRPr lang="en-US" altLang="en-US" dirty="0">
              <a:sym typeface="Wingdings" panose="05000000000000000000" pitchFamily="2" charset="2"/>
            </a:endParaRPr>
          </a:p>
          <a:p>
            <a:pPr lvl="1"/>
            <a:r>
              <a:rPr lang="fr-FR" i="1" dirty="0" err="1"/>
              <a:t>Lawful</a:t>
            </a:r>
            <a:r>
              <a:rPr lang="fr-FR" i="1" dirty="0"/>
              <a:t> Interception (LI) </a:t>
            </a:r>
            <a:r>
              <a:rPr lang="fr-FR" i="1" dirty="0" err="1"/>
              <a:t>implementation</a:t>
            </a:r>
            <a:r>
              <a:rPr lang="fr-FR" i="1" dirty="0"/>
              <a:t> guidance</a:t>
            </a:r>
          </a:p>
          <a:p>
            <a:pPr lvl="1"/>
            <a:r>
              <a:rPr lang="fr-FR" altLang="ja-JP" i="1" dirty="0" err="1">
                <a:sym typeface="Wingdings" panose="05000000000000000000" pitchFamily="2" charset="2"/>
              </a:rPr>
              <a:t>Expected</a:t>
            </a:r>
            <a:r>
              <a:rPr lang="fr-FR" altLang="ja-JP" i="1" dirty="0">
                <a:sym typeface="Wingdings" panose="05000000000000000000" pitchFamily="2" charset="2"/>
              </a:rPr>
              <a:t> for R17 </a:t>
            </a:r>
            <a:r>
              <a:rPr lang="fr-FR" altLang="ja-JP" i="1" dirty="0" err="1">
                <a:sym typeface="Wingdings" panose="05000000000000000000" pitchFamily="2" charset="2"/>
              </a:rPr>
              <a:t>Approval</a:t>
            </a:r>
            <a:r>
              <a:rPr lang="fr-FR" altLang="ja-JP" i="1" dirty="0">
                <a:sym typeface="Wingdings" panose="05000000000000000000" pitchFamily="2" charset="2"/>
              </a:rPr>
              <a:t>.</a:t>
            </a:r>
            <a:endParaRPr lang="en-US" altLang="ja-JP" i="1" dirty="0">
              <a:sym typeface="Wingdings" panose="05000000000000000000" pitchFamily="2" charset="2"/>
            </a:endParaRPr>
          </a:p>
          <a:p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9BB02-AB54-4336-A00A-71330CB76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SA3-LI Processes Update @SA#92-e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02EA2-E7FC-4A37-B42D-6F4061FDF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4252"/>
            <a:ext cx="10901714" cy="4372711"/>
          </a:xfrm>
        </p:spPr>
        <p:txBody>
          <a:bodyPr/>
          <a:lstStyle/>
          <a:p>
            <a:r>
              <a:rPr lang="en-GB" altLang="en-US" sz="2000" dirty="0"/>
              <a:t>New CR process based on ETSI / 3GPP Forge developed.</a:t>
            </a:r>
          </a:p>
          <a:p>
            <a:pPr lvl="1"/>
            <a:r>
              <a:rPr lang="en-GB" altLang="en-US" sz="1600" dirty="0"/>
              <a:t>“Optional” but strongly recommended Forge parallel use from 29</a:t>
            </a:r>
            <a:r>
              <a:rPr lang="en-GB" altLang="en-US" sz="1600" baseline="30000" dirty="0"/>
              <a:t>th</a:t>
            </a:r>
            <a:r>
              <a:rPr lang="en-GB" altLang="en-US" sz="1600" dirty="0"/>
              <a:t> March 2021.</a:t>
            </a:r>
          </a:p>
          <a:p>
            <a:endParaRPr lang="en-GB" altLang="en-US" sz="2000" dirty="0"/>
          </a:p>
          <a:p>
            <a:r>
              <a:rPr lang="en-GB" altLang="en-US" sz="2000" dirty="0"/>
              <a:t>Formal recommendations further delayed, now expected by SA#93.</a:t>
            </a:r>
          </a:p>
          <a:p>
            <a:pPr lvl="1"/>
            <a:r>
              <a:rPr lang="en-GB" altLang="en-US" sz="1600" dirty="0"/>
              <a:t>Awaiting outcome of wider 3GPP forge discussions.</a:t>
            </a:r>
          </a:p>
          <a:p>
            <a:pPr marL="457200" lvl="1" indent="0">
              <a:buNone/>
            </a:pPr>
            <a:endParaRPr lang="en-GB" altLang="en-US" sz="1600" dirty="0"/>
          </a:p>
          <a:p>
            <a:r>
              <a:rPr lang="en-GB" altLang="en-US" sz="2000" dirty="0"/>
              <a:t>Ideally Forge will be used within SA3-LI to exclusively handle all ASN.1 and XML code applicable to TS 33.128.</a:t>
            </a:r>
          </a:p>
          <a:p>
            <a:pPr lvl="1"/>
            <a:r>
              <a:rPr lang="en-GB" altLang="en-US" sz="1600" dirty="0"/>
              <a:t>Parallel use of 3GPP has reduced ASN.1 CR error to zero.</a:t>
            </a:r>
          </a:p>
          <a:p>
            <a:pPr lvl="1"/>
            <a:endParaRPr lang="en-GB" altLang="en-US" sz="2000" dirty="0"/>
          </a:p>
          <a:p>
            <a:r>
              <a:rPr lang="en-GB" altLang="en-US" sz="2000" dirty="0"/>
              <a:t>SA3-LI Forge includes automated ASN.1 quality checks.</a:t>
            </a:r>
          </a:p>
        </p:txBody>
      </p:sp>
    </p:spTree>
    <p:extLst>
      <p:ext uri="{BB962C8B-B14F-4D97-AF65-F5344CB8AC3E}">
        <p14:creationId xmlns:p14="http://schemas.microsoft.com/office/powerpoint/2010/main" val="196337528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A6BDC-C0A7-4596-BE2C-A0505E60F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Highlights!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C8A38-A592-4F23-85BF-32325E014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46" y="1825625"/>
            <a:ext cx="4798671" cy="4351338"/>
          </a:xfrm>
        </p:spPr>
        <p:txBody>
          <a:bodyPr/>
          <a:lstStyle/>
          <a:p>
            <a:r>
              <a:rPr lang="en-US" altLang="ja-JP" sz="2400" dirty="0"/>
              <a:t>News!</a:t>
            </a:r>
          </a:p>
          <a:p>
            <a:pPr lvl="1"/>
            <a:r>
              <a:rPr lang="en-US" altLang="ja-JP" sz="2000" dirty="0"/>
              <a:t>SA3 Elections</a:t>
            </a:r>
          </a:p>
          <a:p>
            <a:pPr lvl="2"/>
            <a:r>
              <a:rPr lang="en-US" altLang="ja-JP" sz="1800" dirty="0"/>
              <a:t>New SA3 Chair: Suresh Nair (Nokia)</a:t>
            </a:r>
          </a:p>
          <a:p>
            <a:pPr lvl="1"/>
            <a:endParaRPr lang="en-US" altLang="ja-JP" sz="2000" dirty="0"/>
          </a:p>
          <a:p>
            <a:pPr marL="457200" lvl="1" indent="0">
              <a:buNone/>
            </a:pPr>
            <a:endParaRPr lang="en-US" altLang="ja-JP" sz="1600" b="1" dirty="0"/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/>
          </a:p>
          <a:p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18F96A-616C-4298-A501-BC503C92FED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80345" y="1825625"/>
            <a:ext cx="7411656" cy="4351338"/>
          </a:xfrm>
        </p:spPr>
        <p:txBody>
          <a:bodyPr/>
          <a:lstStyle/>
          <a:p>
            <a:r>
              <a:rPr lang="sv-SE" sz="2400" dirty="0"/>
              <a:t>Completed Items</a:t>
            </a:r>
          </a:p>
          <a:p>
            <a:pPr lvl="1"/>
            <a:r>
              <a:rPr lang="en-US" sz="2000" dirty="0">
                <a:ea typeface="MS Mincho" panose="02020609040205080304" pitchFamily="49" charset="-128"/>
                <a:cs typeface="Arial" panose="020B0604020202020204" pitchFamily="34" charset="0"/>
              </a:rPr>
              <a:t>TR 33.853 Study on User Plane Integrity protection</a:t>
            </a:r>
          </a:p>
          <a:p>
            <a:pPr lvl="1"/>
            <a:r>
              <a:rPr lang="en-US" sz="2000" dirty="0">
                <a:ea typeface="MS Mincho" panose="02020609040205080304" pitchFamily="49" charset="-128"/>
                <a:cs typeface="Arial" panose="020B0604020202020204" pitchFamily="34" charset="0"/>
              </a:rPr>
              <a:t>TR 33.845 Study on storage and transport of 5GC security parameters for ARPF authentication </a:t>
            </a:r>
          </a:p>
          <a:p>
            <a:pPr lvl="1"/>
            <a:r>
              <a:rPr lang="en-US" sz="2000" dirty="0">
                <a:ea typeface="MS Mincho" panose="02020609040205080304" pitchFamily="49" charset="-128"/>
                <a:cs typeface="Arial" panose="020B0604020202020204" pitchFamily="34" charset="0"/>
              </a:rPr>
              <a:t>TR 33.873 Study on Security aspects of Multi USIM devices</a:t>
            </a:r>
          </a:p>
          <a:p>
            <a:pPr lvl="1"/>
            <a:r>
              <a:rPr lang="en-US" sz="2000" dirty="0">
                <a:ea typeface="Batang" panose="02030600000101010101" pitchFamily="18" charset="-127"/>
                <a:cs typeface="Arial" panose="020B0604020202020204" pitchFamily="34" charset="0"/>
              </a:rPr>
              <a:t>TS 33.521 5G Security Assurance Specification (SCAS); Network Data Analytics Function </a:t>
            </a:r>
          </a:p>
          <a:p>
            <a:pPr lvl="1"/>
            <a:r>
              <a:rPr lang="en-US" sz="2000" dirty="0">
                <a:ea typeface="Batang" panose="02030600000101010101" pitchFamily="18" charset="-127"/>
                <a:cs typeface="Arial" panose="020B0604020202020204" pitchFamily="34" charset="0"/>
              </a:rPr>
              <a:t>TS 33.226 Security assurance for IP Multimedia Subsystem (IMS)</a:t>
            </a:r>
          </a:p>
          <a:p>
            <a:pPr lvl="1"/>
            <a:r>
              <a:rPr lang="en-US" sz="2000" dirty="0">
                <a:ea typeface="Batang" panose="02030600000101010101" pitchFamily="18" charset="-127"/>
                <a:cs typeface="Arial" panose="020B0604020202020204" pitchFamily="34" charset="0"/>
              </a:rPr>
              <a:t>TR 33.818 Study on Security Assurance Methodology (SECAM) and Security Assurance Specification (SCAS) for 3GPP virtualized network products </a:t>
            </a:r>
            <a:endParaRPr lang="en-GB" sz="2000" dirty="0">
              <a:ea typeface="Batang" panose="02030600000101010101" pitchFamily="18" charset="-127"/>
              <a:cs typeface="Arial" panose="020B0604020202020204" pitchFamily="34" charset="0"/>
            </a:endParaRPr>
          </a:p>
          <a:p>
            <a:r>
              <a:rPr lang="en-GB" sz="2400" dirty="0">
                <a:ea typeface="Batang" panose="02030600000101010101" pitchFamily="18" charset="-127"/>
                <a:cs typeface="Arial" panose="020B0604020202020204" pitchFamily="34" charset="0"/>
              </a:rPr>
              <a:t>Updates</a:t>
            </a:r>
          </a:p>
          <a:p>
            <a:pPr lvl="1"/>
            <a:r>
              <a:rPr lang="sv-SE" sz="2000" dirty="0"/>
              <a:t>SA3#103-Bis-e in JUL  has been cancelled </a:t>
            </a:r>
            <a:endParaRPr lang="sv-SE" sz="18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sz="18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sz="18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sz="2000" dirty="0">
              <a:solidFill>
                <a:schemeClr val="dk1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997878272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6">
            <a:extLst>
              <a:ext uri="{FF2B5EF4-FFF2-40B4-BE49-F238E27FC236}">
                <a16:creationId xmlns:a16="http://schemas.microsoft.com/office/drawing/2014/main" id="{F75A4A87-AECA-436F-8449-2A7CC23E1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 Work Items</a:t>
            </a:r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/>
              <a:t>5G System Security</a:t>
            </a:r>
            <a:br>
              <a:rPr lang="sv-SE" altLang="sv-SE" sz="4000" dirty="0"/>
            </a:br>
            <a:r>
              <a:rPr lang="sv-SE" altLang="sv-SE" sz="3200" dirty="0"/>
              <a:t>(5GS_Ph1-SEC)</a:t>
            </a:r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CRs to TS 33.501 submitted for approval in SP-210434 for Rel-15/16/17.</a:t>
            </a:r>
          </a:p>
          <a:p>
            <a:pPr lvl="1"/>
            <a:r>
              <a:rPr lang="en-US" altLang="en-US" dirty="0"/>
              <a:t> Clarify the usage of TLS and PRINS between SEPPs 		</a:t>
            </a:r>
          </a:p>
          <a:p>
            <a:pPr lvl="1"/>
            <a:r>
              <a:rPr lang="en-US" altLang="en-US" dirty="0"/>
              <a:t>Downlink NAS COUNT handling after creating NAS container in EPS to 5GS</a:t>
            </a:r>
          </a:p>
          <a:p>
            <a:pPr lvl="1"/>
            <a:r>
              <a:rPr lang="en-US" altLang="en-US" dirty="0"/>
              <a:t>Removal of ENs for draft-ietf-emu-rfc5448bis </a:t>
            </a:r>
          </a:p>
          <a:p>
            <a:endParaRPr lang="en-US" altLang="en-US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/>
              <a:t>Security for </a:t>
            </a:r>
            <a:r>
              <a:rPr lang="sv-SE" altLang="sv-SE" sz="4000" dirty="0" err="1"/>
              <a:t>Vertical_LAN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CRs to TS 33.501 submitted for approval in SP-210451 ( for Rel-16/17)</a:t>
            </a:r>
          </a:p>
          <a:p>
            <a:pPr lvl="1"/>
            <a:r>
              <a:rPr lang="en-US" altLang="en-US" dirty="0"/>
              <a:t>Clarifying the support for authentication methods in an SNPN	</a:t>
            </a:r>
          </a:p>
          <a:p>
            <a:pPr lvl="1"/>
            <a:r>
              <a:rPr lang="en-US" altLang="en-US" dirty="0"/>
              <a:t>Editor's note of the security of 5GLAN services removal 	</a:t>
            </a:r>
          </a:p>
          <a:p>
            <a:pPr marL="457200" lvl="1" indent="0">
              <a:buNone/>
            </a:pPr>
            <a:endParaRPr lang="en-US" altLang="en-US" dirty="0"/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940967982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 err="1"/>
              <a:t>SoR</a:t>
            </a:r>
            <a:r>
              <a:rPr lang="sv-SE" altLang="sv-SE" sz="4000" dirty="0"/>
              <a:t> Transparent container </a:t>
            </a:r>
            <a:r>
              <a:rPr lang="sv-SE" altLang="sv-SE" sz="4000" dirty="0" err="1"/>
              <a:t>Clarification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CRs to TS 33.501 submitted for approval in SP-210450 (TEI 17), SP-210449 (TEI 16).</a:t>
            </a:r>
          </a:p>
          <a:p>
            <a:pPr lvl="1"/>
            <a:r>
              <a:rPr lang="en-US" altLang="en-US" dirty="0"/>
              <a:t>Clarifying the support for authentication methods in an SNPN	</a:t>
            </a:r>
          </a:p>
          <a:p>
            <a:pPr lvl="1"/>
            <a:r>
              <a:rPr lang="en-US" altLang="en-US" dirty="0"/>
              <a:t>Editor's note of the security of 5GLAN services removal 	</a:t>
            </a:r>
          </a:p>
          <a:p>
            <a:pPr marL="457200" lvl="1" indent="0">
              <a:buNone/>
            </a:pPr>
            <a:endParaRPr lang="en-US" altLang="en-US" dirty="0"/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971102176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 err="1"/>
              <a:t>Removal</a:t>
            </a:r>
            <a:r>
              <a:rPr lang="sv-SE" altLang="sv-SE" sz="4000" dirty="0"/>
              <a:t> of GEA1 and GEA2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CRs to TS 43.020 submitted for approval in SP-210448 (TEI 11) .</a:t>
            </a:r>
          </a:p>
          <a:p>
            <a:pPr lvl="1"/>
            <a:r>
              <a:rPr lang="en-US" altLang="en-US" dirty="0"/>
              <a:t>CR to TS 43.020 - R16 - Removal of support for GEA2	</a:t>
            </a:r>
          </a:p>
          <a:p>
            <a:pPr lvl="1"/>
            <a:r>
              <a:rPr lang="en-US" altLang="en-US" dirty="0"/>
              <a:t>CR to TS 43.020 - R11 - Removal of GEA1 and GEA2 due to security concerns	</a:t>
            </a:r>
          </a:p>
          <a:p>
            <a:pPr lvl="1"/>
            <a:r>
              <a:rPr lang="en-US" altLang="en-US" dirty="0"/>
              <a:t>CR to TS 43.020 - R12 - Depreciation of GEA2 due to security concerns	</a:t>
            </a:r>
          </a:p>
          <a:p>
            <a:pPr lvl="1"/>
            <a:r>
              <a:rPr lang="en-US" altLang="en-US" dirty="0"/>
              <a:t>CR to TS 43.020 - R13 - Removal of GEA1 and GEA2 due to security concerns </a:t>
            </a:r>
          </a:p>
          <a:p>
            <a:pPr lvl="1"/>
            <a:r>
              <a:rPr lang="en-US" altLang="en-US" dirty="0"/>
              <a:t>CR to TS 43.020 - R14 - Removal of GEA1 and GEA2 due to security concerns	</a:t>
            </a:r>
          </a:p>
          <a:p>
            <a:pPr lvl="1"/>
            <a:r>
              <a:rPr lang="en-US" altLang="en-US" dirty="0"/>
              <a:t>CR to TS 43.020 - R15 - Removal of GEA1 and GEA2 due to security concerns	</a:t>
            </a:r>
          </a:p>
          <a:p>
            <a:pPr marL="457200" lvl="1" indent="0">
              <a:buNone/>
            </a:pPr>
            <a:r>
              <a:rPr lang="en-US" altLang="en-US" dirty="0"/>
              <a:t>	</a:t>
            </a:r>
          </a:p>
          <a:p>
            <a:pPr marL="457200" lvl="1" indent="0">
              <a:buNone/>
            </a:pPr>
            <a:endParaRPr lang="en-US" altLang="en-US" dirty="0"/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527984866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 err="1"/>
              <a:t>Mapped</a:t>
            </a:r>
            <a:r>
              <a:rPr lang="sv-SE" altLang="sv-SE" sz="4000" dirty="0"/>
              <a:t> security, Kausf handling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CRs submitted for approval in SP-210449 (TEI16, TEI17) .</a:t>
            </a:r>
          </a:p>
          <a:p>
            <a:pPr lvl="1"/>
            <a:r>
              <a:rPr lang="en-US" altLang="en-US" dirty="0"/>
              <a:t> CR to 33.216 Address ENs in TS 33.216	</a:t>
            </a:r>
          </a:p>
          <a:p>
            <a:pPr lvl="1"/>
            <a:r>
              <a:rPr lang="en-US" altLang="en-US" dirty="0"/>
              <a:t>CR to 33.501 Clarifications on mapped security	</a:t>
            </a:r>
          </a:p>
          <a:p>
            <a:pPr lvl="1"/>
            <a:r>
              <a:rPr lang="en-US" altLang="en-US" dirty="0"/>
              <a:t>CR to 33.501 Rel16-Handling of Kausf upon successful primary authentication	</a:t>
            </a:r>
          </a:p>
          <a:p>
            <a:pPr lvl="1"/>
            <a:r>
              <a:rPr lang="en-US" altLang="en-US" dirty="0"/>
              <a:t>CR to 33.501Rel17-Handling of Kausf upon successful primary authentication	</a:t>
            </a:r>
          </a:p>
          <a:p>
            <a:pPr lvl="1"/>
            <a:r>
              <a:rPr lang="en-US" altLang="en-US" dirty="0"/>
              <a:t>CR to 33.501 Clarifications on mapped security	</a:t>
            </a:r>
          </a:p>
          <a:p>
            <a:pPr lvl="1"/>
            <a:endParaRPr lang="en-US" altLang="en-US" dirty="0"/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592666857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Security Assurance Specification for IMS</a:t>
            </a:r>
            <a:r>
              <a:rPr lang="en-US" altLang="ja-JP" sz="3600" dirty="0"/>
              <a:t>(SCAS_IMS) for Rel17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CR to TS 33.926 in SP-210447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IMS SCAS: Adding the assets and threats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20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Security Assurance Specification for 5G</a:t>
            </a:r>
            <a:r>
              <a:rPr lang="en-US" altLang="ja-JP" sz="3600" dirty="0"/>
              <a:t>(SCAS_5G) 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dirty="0"/>
              <a:t>Rel-16 CRs on Security Assurance Specification for 5G</a:t>
            </a:r>
            <a:r>
              <a:rPr lang="sv-SE" altLang="sv-SE" dirty="0"/>
              <a:t> in SP-210446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CR to 33.117 Clarification on external file system mount restrictions 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CR to 33.511 Editorial correction in clause 4.2.2.1.5 R16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CR to 33.511 Update testcases in gNB SCAS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CR to 33.517 Resolving EN on the error handling	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493030126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Security Assurance Specification for 5G </a:t>
            </a:r>
            <a:br>
              <a:rPr lang="en-US" altLang="ja-JP" dirty="0"/>
            </a:br>
            <a:r>
              <a:rPr lang="en-US" altLang="ja-JP" sz="3600" dirty="0"/>
              <a:t>NWDAF (SCAS_5G_NWDAF)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dirty="0"/>
              <a:t>Rel-17 CRs on eSCAS_5G for 5G NWDAF</a:t>
            </a:r>
            <a:r>
              <a:rPr lang="sv-SE" altLang="sv-SE" dirty="0"/>
              <a:t> in SP-210445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Adding asset, description and threats to TR 33.926 for NWDAF SCAS	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510423224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Mission critical security enhancements </a:t>
            </a:r>
            <a:br>
              <a:rPr lang="en-US" altLang="ja-JP" dirty="0"/>
            </a:br>
            <a:r>
              <a:rPr lang="en-US" altLang="ja-JP" dirty="0"/>
              <a:t>phase 2(MCXSec2)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dirty="0"/>
              <a:t>Mission critical security enhancements phase 2 for Rel-17  </a:t>
            </a:r>
            <a:r>
              <a:rPr lang="sv-SE" altLang="sv-SE" dirty="0"/>
              <a:t>in SP-210444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CR to 33.180 on </a:t>
            </a:r>
            <a:r>
              <a:rPr lang="en-US" altLang="ja-JP" dirty="0" err="1">
                <a:sym typeface="Wingdings" panose="05000000000000000000" pitchFamily="2" charset="2"/>
              </a:rPr>
              <a:t>signalling</a:t>
            </a:r>
            <a:r>
              <a:rPr lang="en-US" altLang="ja-JP" dirty="0">
                <a:sym typeface="Wingdings" panose="05000000000000000000" pitchFamily="2" charset="2"/>
              </a:rPr>
              <a:t> Algorithm Selection</a:t>
            </a:r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378006572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A8858C8-EC54-49FD-95A8-33728CE9D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177" y="0"/>
            <a:ext cx="10515600" cy="1273215"/>
          </a:xfrm>
        </p:spPr>
        <p:txBody>
          <a:bodyPr/>
          <a:lstStyle/>
          <a:p>
            <a:r>
              <a:rPr lang="sv-SE" altLang="sv-SE" dirty="0"/>
              <a:t>Summary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17E6A27-06FC-4FB7-BB5A-034788D74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067" y="1825625"/>
            <a:ext cx="11354765" cy="4351338"/>
          </a:xfrm>
        </p:spPr>
        <p:txBody>
          <a:bodyPr/>
          <a:lstStyle/>
          <a:p>
            <a:r>
              <a:rPr lang="en-GB" altLang="ja-JP" sz="2400" dirty="0"/>
              <a:t>Specifications/Reports for approval</a:t>
            </a:r>
          </a:p>
          <a:p>
            <a:r>
              <a:rPr lang="en-US" altLang="ja-JP" sz="2000" dirty="0"/>
              <a:t>TS 33.521 5G Security Assurance Specification (SCAS); Network Data Analytics Function (NWDAF) in SP-210427</a:t>
            </a:r>
          </a:p>
          <a:p>
            <a:r>
              <a:rPr lang="en-US" altLang="ja-JP" sz="2000" dirty="0"/>
              <a:t>TR 33.873 "Study on the security of the system enablers for devices having Multiple Universal Subscriber Identity Modules (MUSIM)“ in SP-210428</a:t>
            </a:r>
          </a:p>
          <a:p>
            <a:r>
              <a:rPr lang="en-US" altLang="ja-JP" sz="2000" dirty="0"/>
              <a:t>TR 33.853 "Study on Key issues and potential solutions for integrity protection of the User Plane (UP)“ in SP-210429</a:t>
            </a:r>
          </a:p>
          <a:p>
            <a:r>
              <a:rPr lang="en-US" altLang="ja-JP" sz="2000" dirty="0"/>
              <a:t>TR 33.845 "Study on storage and transport of 5G Core (5GC) security parameters for Authentication Credential Repository and Processing Function (ARPF) authentication in SP-210430</a:t>
            </a:r>
          </a:p>
          <a:p>
            <a:r>
              <a:rPr lang="en-US" altLang="ja-JP" sz="2000" dirty="0"/>
              <a:t>TS 33.226 "Security assurance for IP Multimedia Subsystem (IMS) in SP-210431</a:t>
            </a:r>
          </a:p>
          <a:p>
            <a:r>
              <a:rPr lang="en-US" altLang="ja-JP" sz="2000" dirty="0"/>
              <a:t>TR 33.818 " Study on Security Assurance Methodology (SECAM) and Security Assurance Specification (SCAS) for 3GPP virtualized network products in SP-210432</a:t>
            </a:r>
          </a:p>
          <a:p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/>
          </a:p>
          <a:p>
            <a:pPr lvl="1"/>
            <a:endParaRPr lang="en-GB" altLang="ja-JP" sz="20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Security of the Mission Critical Service </a:t>
            </a:r>
            <a:br>
              <a:rPr lang="en-US" altLang="ja-JP" dirty="0"/>
            </a:br>
            <a:r>
              <a:rPr lang="en-US" altLang="ja-JP" dirty="0"/>
              <a:t>(MCSec)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dirty="0"/>
              <a:t>CRs to 33.180 </a:t>
            </a:r>
            <a:r>
              <a:rPr lang="sv-SE" altLang="sv-SE" dirty="0"/>
              <a:t>in SP-210443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33.180 R14 UID encoding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33.180 R15 UID encoding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33.180 R16 UID encoding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33.180 R17 UID encoding </a:t>
            </a:r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659701749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Architecture enhancements for 3GPP support of advanced V2X services (eV2XARC)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altLang="sv-SE" dirty="0"/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 CR to 33.536 Clarification on a figure and the key activation SP-210442</a:t>
            </a:r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832954303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Architecture enhancements for 3GPP support of advanced V2X services (eV2XARC)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altLang="sv-SE" dirty="0"/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 CR to 33.536 Clarification on a figure and the key activation SP-210442</a:t>
            </a:r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737865027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Security aspects of Enhancement of </a:t>
            </a:r>
            <a:br>
              <a:rPr lang="en-US" altLang="ja-JP" dirty="0"/>
            </a:br>
            <a:r>
              <a:rPr lang="en-US" altLang="ja-JP" dirty="0"/>
              <a:t>Network Slicing </a:t>
            </a:r>
            <a:r>
              <a:rPr lang="en-US" altLang="ja-JP" sz="3600" dirty="0"/>
              <a:t>(</a:t>
            </a:r>
            <a:r>
              <a:rPr lang="en-US" altLang="ja-JP" sz="3600" dirty="0" err="1"/>
              <a:t>eNS_SEC</a:t>
            </a:r>
            <a:r>
              <a:rPr lang="en-US" altLang="ja-JP" sz="3600" dirty="0"/>
              <a:t>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dirty="0">
                <a:sym typeface="Wingdings" panose="05000000000000000000" pitchFamily="2" charset="2"/>
              </a:rPr>
              <a:t> Rel-16/17 CRs to TS 33.501 in SP-210441</a:t>
            </a:r>
          </a:p>
          <a:p>
            <a:r>
              <a:rPr lang="en-US" altLang="sv-SE" dirty="0"/>
              <a:t> </a:t>
            </a:r>
            <a:r>
              <a:rPr lang="en-US" altLang="sv-SE" sz="2400" dirty="0"/>
              <a:t>33.501 Slice privacy protection in NSSAA related procedures </a:t>
            </a:r>
          </a:p>
          <a:p>
            <a:r>
              <a:rPr lang="en-US" altLang="sv-SE" sz="2400" dirty="0"/>
              <a:t>33.501 Change the procedure of network slice re-authentication and revocation by AAA-S </a:t>
            </a:r>
          </a:p>
          <a:p>
            <a:r>
              <a:rPr lang="en-US" altLang="sv-SE" sz="2400" dirty="0"/>
              <a:t>33.501 Addressing impersonate attack from AAA-S	 </a:t>
            </a:r>
          </a:p>
          <a:p>
            <a:r>
              <a:rPr lang="en-US" altLang="sv-SE" sz="2400" dirty="0"/>
              <a:t>33.501 Mirror- Addressing impersonate attack from AAA-S	</a:t>
            </a:r>
          </a:p>
          <a:p>
            <a:r>
              <a:rPr lang="en-US" altLang="sv-SE" sz="2400" dirty="0"/>
              <a:t>33.501 Slice privacy protection in NSSAA related procedures(Rel-17)</a:t>
            </a:r>
          </a:p>
        </p:txBody>
      </p:sp>
    </p:spTree>
    <p:extLst>
      <p:ext uri="{BB962C8B-B14F-4D97-AF65-F5344CB8AC3E}">
        <p14:creationId xmlns:p14="http://schemas.microsoft.com/office/powerpoint/2010/main" val="4034352497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Security Assurance Specification for 5G (eSCAS_5G)</a:t>
            </a:r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dirty="0">
                <a:sym typeface="Wingdings" panose="05000000000000000000" pitchFamily="2" charset="2"/>
              </a:rPr>
              <a:t> </a:t>
            </a:r>
            <a:r>
              <a:rPr lang="en-US" altLang="sv-SE" sz="2400" dirty="0">
                <a:sym typeface="Wingdings" panose="05000000000000000000" pitchFamily="2" charset="2"/>
              </a:rPr>
              <a:t>Rel-17 CRs on Security Assurance Specification for 5G (eSCAS_5G) in SP-210440</a:t>
            </a:r>
          </a:p>
          <a:p>
            <a:r>
              <a:rPr lang="en-US" altLang="sv-SE" sz="2400" dirty="0"/>
              <a:t> 33.117 CR to include new test cases and fix editorial  </a:t>
            </a:r>
          </a:p>
          <a:p>
            <a:r>
              <a:rPr lang="en-US" altLang="sv-SE" sz="2400" dirty="0"/>
              <a:t>33.511 CR to include R-16 feature of gNB to 33.511	 </a:t>
            </a:r>
          </a:p>
          <a:p>
            <a:r>
              <a:rPr lang="en-US" altLang="sv-SE" sz="2400" dirty="0"/>
              <a:t>33.512 CR to include R-16 feature of AMF to 33.512	 </a:t>
            </a:r>
          </a:p>
          <a:p>
            <a:r>
              <a:rPr lang="en-US" altLang="sv-SE" sz="2400" dirty="0"/>
              <a:t>33.514 CR to include R-16 feature of UDM to 33.514	 </a:t>
            </a:r>
          </a:p>
          <a:p>
            <a:r>
              <a:rPr lang="en-US" altLang="sv-SE" sz="2400" dirty="0"/>
              <a:t>33.517 CR to include R-16 feature of SEPP to 33.517	 </a:t>
            </a:r>
          </a:p>
          <a:p>
            <a:r>
              <a:rPr lang="en-US" altLang="sv-SE" sz="2400" dirty="0"/>
              <a:t>33.926 CR to add threat related to R-16 features of network products </a:t>
            </a:r>
          </a:p>
        </p:txBody>
      </p:sp>
    </p:spTree>
    <p:extLst>
      <p:ext uri="{BB962C8B-B14F-4D97-AF65-F5344CB8AC3E}">
        <p14:creationId xmlns:p14="http://schemas.microsoft.com/office/powerpoint/2010/main" val="2795367846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2">
            <a:extLst>
              <a:ext uri="{FF2B5EF4-FFF2-40B4-BE49-F238E27FC236}">
                <a16:creationId xmlns:a16="http://schemas.microsoft.com/office/drawing/2014/main" id="{1A53A4FF-8856-4823-87A2-6600214C5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795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Security Aspects of 3GPP support </a:t>
            </a:r>
            <a:br>
              <a:rPr lang="en-US" altLang="ja-JP" sz="4000" dirty="0"/>
            </a:br>
            <a:r>
              <a:rPr lang="en-US" altLang="ja-JP" sz="4000" dirty="0"/>
              <a:t>for Advanced V2X Services </a:t>
            </a:r>
            <a:r>
              <a:rPr lang="en-US" altLang="ja-JP" sz="3200" dirty="0"/>
              <a:t>(eV2XARC)</a:t>
            </a:r>
            <a:endParaRPr lang="sv-SE" altLang="sv-SE" sz="4000" dirty="0"/>
          </a:p>
        </p:txBody>
      </p:sp>
      <p:sp>
        <p:nvSpPr>
          <p:cNvPr id="39940" name="Content Placeholder 4">
            <a:extLst>
              <a:ext uri="{FF2B5EF4-FFF2-40B4-BE49-F238E27FC236}">
                <a16:creationId xmlns:a16="http://schemas.microsoft.com/office/drawing/2014/main" id="{9931A01B-815D-46CA-9994-E1B688EF7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99% </a:t>
            </a:r>
            <a:r>
              <a:rPr lang="en-US" altLang="ja-JP" dirty="0">
                <a:sym typeface="Wingdings" panose="05000000000000000000" pitchFamily="2" charset="2"/>
              </a:rPr>
              <a:t> 100%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Jun 20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Rel-16 CRs to TS 33.536 </a:t>
            </a:r>
            <a:r>
              <a:rPr lang="en-US" altLang="sv-SE" dirty="0"/>
              <a:t>for approval in SP-210442</a:t>
            </a:r>
          </a:p>
          <a:p>
            <a:pPr lvl="2"/>
            <a:r>
              <a:rPr lang="en-US" altLang="sv-SE" dirty="0"/>
              <a:t>Cleanups and clarifications related to key derivation</a:t>
            </a:r>
          </a:p>
        </p:txBody>
      </p:sp>
    </p:spTree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B3E7FB24-70ED-4509-ADDA-71CE3D2E3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873"/>
            <a:ext cx="10515600" cy="1325563"/>
          </a:xfrm>
        </p:spPr>
        <p:txBody>
          <a:bodyPr/>
          <a:lstStyle/>
          <a:p>
            <a:r>
              <a:rPr lang="en-US" sz="3600" dirty="0"/>
              <a:t>Security for enhanced support of Industrial IoT</a:t>
            </a:r>
            <a:endParaRPr lang="sv-SE" sz="3600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CRs to 33.501 in  SP-210439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33.501 PTP aspects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33.501 NEF-AF aspects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Corresponding WID for </a:t>
            </a:r>
            <a:r>
              <a:rPr lang="en-US" altLang="ja-JP" dirty="0" err="1">
                <a:sym typeface="Wingdings" panose="05000000000000000000" pitchFamily="2" charset="2"/>
              </a:rPr>
              <a:t>IIoT</a:t>
            </a:r>
            <a:r>
              <a:rPr lang="en-US" altLang="ja-JP" dirty="0">
                <a:sym typeface="Wingdings" panose="05000000000000000000" pitchFamily="2" charset="2"/>
              </a:rPr>
              <a:t> in SP-210421.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 </a:t>
            </a:r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B3E7FB24-70ED-4509-ADDA-71CE3D2E3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873"/>
            <a:ext cx="10515600" cy="1325563"/>
          </a:xfrm>
        </p:spPr>
        <p:txBody>
          <a:bodyPr/>
          <a:lstStyle/>
          <a:p>
            <a:r>
              <a:rPr lang="en-US" sz="3600" dirty="0"/>
              <a:t>TLS protocols profiles for AKMA</a:t>
            </a:r>
            <a:endParaRPr lang="sv-SE" sz="3600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CRs to 33.535 in  SP-210438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Profiling the GBA TLS protocols for use with AKMA </a:t>
            </a:r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85504554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B3E7FB24-70ED-4509-ADDA-71CE3D2E3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873"/>
            <a:ext cx="10515600" cy="1325563"/>
          </a:xfrm>
        </p:spPr>
        <p:txBody>
          <a:bodyPr/>
          <a:lstStyle/>
          <a:p>
            <a:r>
              <a:rPr lang="en-US" sz="3600" dirty="0"/>
              <a:t>Enhancements of 3GPP profiles for cryptographic algorithms and security protocols (</a:t>
            </a:r>
            <a:r>
              <a:rPr lang="en-US" sz="3600" dirty="0" err="1"/>
              <a:t>eCryptPr</a:t>
            </a:r>
            <a:r>
              <a:rPr lang="en-US" sz="3600" dirty="0"/>
              <a:t>)</a:t>
            </a:r>
            <a:endParaRPr lang="sv-SE" sz="3600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CRs in  SP-210437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33.220 Security updates for algorithms and protocols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33.222 Security updates for algorithms and protocols 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33.223 Security updates for algorithms and protocols </a:t>
            </a:r>
          </a:p>
        </p:txBody>
      </p:sp>
    </p:spTree>
    <p:extLst>
      <p:ext uri="{BB962C8B-B14F-4D97-AF65-F5344CB8AC3E}">
        <p14:creationId xmlns:p14="http://schemas.microsoft.com/office/powerpoint/2010/main" val="2704939200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B3E7FB24-70ED-4509-ADDA-71CE3D2E3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873"/>
            <a:ext cx="10515600" cy="1325563"/>
          </a:xfrm>
        </p:spPr>
        <p:txBody>
          <a:bodyPr/>
          <a:lstStyle/>
          <a:p>
            <a:r>
              <a:rPr lang="en-US" sz="3600" dirty="0"/>
              <a:t>Authentication and key management for applications based on 3GPP credential in 5G (AKMA)</a:t>
            </a:r>
            <a:endParaRPr lang="sv-SE" sz="3600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CRs in  SP-210436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33.535 UDM notifies </a:t>
            </a:r>
            <a:r>
              <a:rPr lang="en-US" altLang="ja-JP" dirty="0" err="1">
                <a:sym typeface="Wingdings" panose="05000000000000000000" pitchFamily="2" charset="2"/>
              </a:rPr>
              <a:t>AAnF</a:t>
            </a:r>
            <a:r>
              <a:rPr lang="en-US" altLang="ja-JP" dirty="0">
                <a:sym typeface="Wingdings" panose="05000000000000000000" pitchFamily="2" charset="2"/>
              </a:rPr>
              <a:t> AKMA context removal	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33.535 Add an abbreviation to AKMA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33.535 Clarification on </a:t>
            </a:r>
            <a:r>
              <a:rPr lang="en-US" altLang="ja-JP" dirty="0" err="1">
                <a:sym typeface="Wingdings" panose="05000000000000000000" pitchFamily="2" charset="2"/>
              </a:rPr>
              <a:t>AAnF</a:t>
            </a:r>
            <a:r>
              <a:rPr lang="en-US" altLang="ja-JP" dirty="0">
                <a:sym typeface="Wingdings" panose="05000000000000000000" pitchFamily="2" charset="2"/>
              </a:rPr>
              <a:t> Selection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33.535 </a:t>
            </a:r>
            <a:r>
              <a:rPr lang="en-US" altLang="ja-JP" dirty="0" err="1">
                <a:sym typeface="Wingdings" panose="05000000000000000000" pitchFamily="2" charset="2"/>
              </a:rPr>
              <a:t>Editoral</a:t>
            </a:r>
            <a:r>
              <a:rPr lang="en-US" altLang="ja-JP" dirty="0">
                <a:sym typeface="Wingdings" panose="05000000000000000000" pitchFamily="2" charset="2"/>
              </a:rPr>
              <a:t> change in clause 6.1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33.535 AKMA Anchor Function selection clause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3.535 AKMA UE aspects	</a:t>
            </a:r>
          </a:p>
        </p:txBody>
      </p:sp>
    </p:spTree>
    <p:extLst>
      <p:ext uri="{BB962C8B-B14F-4D97-AF65-F5344CB8AC3E}">
        <p14:creationId xmlns:p14="http://schemas.microsoft.com/office/powerpoint/2010/main" val="170943075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CF581-829B-442E-B13B-7D6929CDF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77614-C093-4BB9-92B2-2262844F98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WIDs/SIDs/Revisions for approval</a:t>
            </a:r>
          </a:p>
          <a:p>
            <a:pPr lvl="1"/>
            <a:r>
              <a:rPr lang="en-US" dirty="0"/>
              <a:t>New SID:  </a:t>
            </a:r>
            <a:r>
              <a:rPr lang="en-US" dirty="0" err="1"/>
              <a:t>Standardising</a:t>
            </a:r>
            <a:r>
              <a:rPr lang="en-US" dirty="0"/>
              <a:t> Automated TLS Certificate Management in SBA  (Rel-18)​ in SP-210419	</a:t>
            </a:r>
          </a:p>
          <a:p>
            <a:pPr lvl="1"/>
            <a:r>
              <a:rPr lang="en-US" dirty="0"/>
              <a:t>New WID on Security enhancements for 5G multicast-broadcast services (5MBS) in SP-210420</a:t>
            </a:r>
          </a:p>
          <a:p>
            <a:pPr lvl="1"/>
            <a:r>
              <a:rPr lang="en-US" dirty="0"/>
              <a:t>New WID on security for enhanced support of Industrial IoT in SP-210421</a:t>
            </a:r>
          </a:p>
          <a:p>
            <a:pPr lvl="1"/>
            <a:r>
              <a:rPr lang="en-US" dirty="0"/>
              <a:t>New WID on Security Aspects of </a:t>
            </a:r>
            <a:r>
              <a:rPr lang="en-US" dirty="0" err="1"/>
              <a:t>eNPN</a:t>
            </a:r>
            <a:r>
              <a:rPr lang="en-US" dirty="0"/>
              <a:t> in SP-210422</a:t>
            </a:r>
          </a:p>
          <a:p>
            <a:pPr lvl="1"/>
            <a:r>
              <a:rPr lang="en-US" dirty="0"/>
              <a:t>New WID on Security Aspects of Enhancement of Support for Edge Computing in 5GC in SP-210423</a:t>
            </a:r>
          </a:p>
          <a:p>
            <a:pPr lvl="1"/>
            <a:r>
              <a:rPr lang="en-US" dirty="0"/>
              <a:t>New WID on TLS protocols profiles for AKMA in SP-210424</a:t>
            </a:r>
          </a:p>
          <a:p>
            <a:pPr lvl="1"/>
            <a:r>
              <a:rPr lang="en-US" dirty="0"/>
              <a:t>New WID on Security aspects of </a:t>
            </a:r>
            <a:r>
              <a:rPr lang="en-US" dirty="0" err="1"/>
              <a:t>Uncrewed</a:t>
            </a:r>
            <a:r>
              <a:rPr lang="en-US" dirty="0"/>
              <a:t> Aerial Systems in SP-210425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745588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B3E7FB24-70ED-4509-ADDA-71CE3D2E3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873"/>
            <a:ext cx="10515600" cy="1325563"/>
          </a:xfrm>
        </p:spPr>
        <p:txBody>
          <a:bodyPr/>
          <a:lstStyle/>
          <a:p>
            <a:r>
              <a:rPr lang="en-US" sz="3600" dirty="0"/>
              <a:t>Security of the Wireless and Wireline Convergence for the 5G system architecture (5WWC)</a:t>
            </a:r>
            <a:endParaRPr lang="sv-SE" sz="3600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CRs in  SP-210436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33.220 FC Value Change because of </a:t>
            </a:r>
            <a:r>
              <a:rPr lang="en-US" altLang="ja-JP" dirty="0" err="1">
                <a:sym typeface="Wingdings" panose="05000000000000000000" pitchFamily="2" charset="2"/>
              </a:rPr>
              <a:t>KTIPSec</a:t>
            </a:r>
            <a:r>
              <a:rPr lang="en-US" altLang="ja-JP" dirty="0">
                <a:sym typeface="Wingdings" panose="05000000000000000000" pitchFamily="2" charset="2"/>
              </a:rPr>
              <a:t> and KTNAP Derivation in R16	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33.220 FC Value Change because of </a:t>
            </a:r>
            <a:r>
              <a:rPr lang="en-US" altLang="ja-JP" dirty="0" err="1">
                <a:sym typeface="Wingdings" panose="05000000000000000000" pitchFamily="2" charset="2"/>
              </a:rPr>
              <a:t>KTIPSec</a:t>
            </a:r>
            <a:r>
              <a:rPr lang="en-US" altLang="ja-JP" dirty="0">
                <a:sym typeface="Wingdings" panose="05000000000000000000" pitchFamily="2" charset="2"/>
              </a:rPr>
              <a:t> and KTNAP Derivation in R17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33.501 Assign FC Value for </a:t>
            </a:r>
            <a:r>
              <a:rPr lang="en-US" altLang="ja-JP" dirty="0" err="1">
                <a:sym typeface="Wingdings" panose="05000000000000000000" pitchFamily="2" charset="2"/>
              </a:rPr>
              <a:t>KTIPSec</a:t>
            </a:r>
            <a:r>
              <a:rPr lang="en-US" altLang="ja-JP" dirty="0">
                <a:sym typeface="Wingdings" panose="05000000000000000000" pitchFamily="2" charset="2"/>
              </a:rPr>
              <a:t> and KTNAP Derivation in R16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33.501 Assign FC Value for </a:t>
            </a:r>
            <a:r>
              <a:rPr lang="en-US" altLang="ja-JP" dirty="0" err="1">
                <a:sym typeface="Wingdings" panose="05000000000000000000" pitchFamily="2" charset="2"/>
              </a:rPr>
              <a:t>KTIPSec</a:t>
            </a:r>
            <a:r>
              <a:rPr lang="en-US" altLang="ja-JP" dirty="0">
                <a:sym typeface="Wingdings" panose="05000000000000000000" pitchFamily="2" charset="2"/>
              </a:rPr>
              <a:t> and KTNAP Derivation in R17</a:t>
            </a:r>
          </a:p>
        </p:txBody>
      </p:sp>
    </p:spTree>
    <p:extLst>
      <p:ext uri="{BB962C8B-B14F-4D97-AF65-F5344CB8AC3E}">
        <p14:creationId xmlns:p14="http://schemas.microsoft.com/office/powerpoint/2010/main" val="588507151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B3E7FB24-70ED-4509-ADDA-71CE3D2E3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873"/>
            <a:ext cx="10515600" cy="1325563"/>
          </a:xfrm>
        </p:spPr>
        <p:txBody>
          <a:bodyPr/>
          <a:lstStyle/>
          <a:p>
            <a:r>
              <a:rPr lang="en-US" sz="3600" dirty="0"/>
              <a:t>Security of the Wireless and Wireline Convergence for the 5G system architecture (5WWC)</a:t>
            </a:r>
            <a:endParaRPr lang="sv-SE" sz="3600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CRs in  SP-210435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33.220 FC Value Change because of </a:t>
            </a:r>
            <a:r>
              <a:rPr lang="en-US" altLang="ja-JP" dirty="0" err="1">
                <a:sym typeface="Wingdings" panose="05000000000000000000" pitchFamily="2" charset="2"/>
              </a:rPr>
              <a:t>KTIPSec</a:t>
            </a:r>
            <a:r>
              <a:rPr lang="en-US" altLang="ja-JP" dirty="0">
                <a:sym typeface="Wingdings" panose="05000000000000000000" pitchFamily="2" charset="2"/>
              </a:rPr>
              <a:t> and KTNAP Derivation in R16	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33.220 FC Value Change because of </a:t>
            </a:r>
            <a:r>
              <a:rPr lang="en-US" altLang="ja-JP" dirty="0" err="1">
                <a:sym typeface="Wingdings" panose="05000000000000000000" pitchFamily="2" charset="2"/>
              </a:rPr>
              <a:t>KTIPSec</a:t>
            </a:r>
            <a:r>
              <a:rPr lang="en-US" altLang="ja-JP" dirty="0">
                <a:sym typeface="Wingdings" panose="05000000000000000000" pitchFamily="2" charset="2"/>
              </a:rPr>
              <a:t> and KTNAP Derivation in R17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33.501 Assign FC Value for </a:t>
            </a:r>
            <a:r>
              <a:rPr lang="en-US" altLang="ja-JP" dirty="0" err="1">
                <a:sym typeface="Wingdings" panose="05000000000000000000" pitchFamily="2" charset="2"/>
              </a:rPr>
              <a:t>KTIPSec</a:t>
            </a:r>
            <a:r>
              <a:rPr lang="en-US" altLang="ja-JP" dirty="0">
                <a:sym typeface="Wingdings" panose="05000000000000000000" pitchFamily="2" charset="2"/>
              </a:rPr>
              <a:t> and KTNAP Derivation in R16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33.501 Assign FC Value for </a:t>
            </a:r>
            <a:r>
              <a:rPr lang="en-US" altLang="ja-JP" dirty="0" err="1">
                <a:sym typeface="Wingdings" panose="05000000000000000000" pitchFamily="2" charset="2"/>
              </a:rPr>
              <a:t>KTIPSec</a:t>
            </a:r>
            <a:r>
              <a:rPr lang="en-US" altLang="ja-JP" dirty="0">
                <a:sym typeface="Wingdings" panose="05000000000000000000" pitchFamily="2" charset="2"/>
              </a:rPr>
              <a:t> and KTNAP Derivation in R17</a:t>
            </a:r>
          </a:p>
        </p:txBody>
      </p:sp>
    </p:spTree>
    <p:extLst>
      <p:ext uri="{BB962C8B-B14F-4D97-AF65-F5344CB8AC3E}">
        <p14:creationId xmlns:p14="http://schemas.microsoft.com/office/powerpoint/2010/main" val="1739393236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B3E7FB24-70ED-4509-ADDA-71CE3D2E3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873"/>
            <a:ext cx="10515600" cy="1325563"/>
          </a:xfrm>
        </p:spPr>
        <p:txBody>
          <a:bodyPr/>
          <a:lstStyle/>
          <a:p>
            <a:r>
              <a:rPr lang="en-US" sz="3600" dirty="0"/>
              <a:t>Enhancements to the Service-Based 5G System Architecture(5G_eSBA)</a:t>
            </a:r>
            <a:endParaRPr lang="sv-SE" sz="3600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CRs in  SP-210433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33.310 Correction to NF Certificate profile: Format of the </a:t>
            </a:r>
            <a:r>
              <a:rPr lang="en-US" altLang="ja-JP" dirty="0" err="1">
                <a:sym typeface="Wingdings" panose="05000000000000000000" pitchFamily="2" charset="2"/>
              </a:rPr>
              <a:t>apiRoot</a:t>
            </a:r>
            <a:r>
              <a:rPr lang="en-US" altLang="ja-JP" dirty="0">
                <a:sym typeface="Wingdings" panose="05000000000000000000" pitchFamily="2" charset="2"/>
              </a:rPr>
              <a:t>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33.501 R16 - Clarification on the number of PLMN </a:t>
            </a:r>
            <a:r>
              <a:rPr lang="en-US" altLang="ja-JP" dirty="0" err="1">
                <a:sym typeface="Wingdings" panose="05000000000000000000" pitchFamily="2" charset="2"/>
              </a:rPr>
              <a:t>IDuse</a:t>
            </a:r>
            <a:r>
              <a:rPr lang="en-US" altLang="ja-JP" dirty="0">
                <a:sym typeface="Wingdings" panose="05000000000000000000" pitchFamily="2" charset="2"/>
              </a:rPr>
              <a:t> by SEPP over N32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33.501 R17 - Clarification on the number of PLMN </a:t>
            </a:r>
            <a:r>
              <a:rPr lang="en-US" altLang="ja-JP" dirty="0" err="1">
                <a:sym typeface="Wingdings" panose="05000000000000000000" pitchFamily="2" charset="2"/>
              </a:rPr>
              <a:t>IDuse</a:t>
            </a:r>
            <a:r>
              <a:rPr lang="en-US" altLang="ja-JP" dirty="0">
                <a:sym typeface="Wingdings" panose="05000000000000000000" pitchFamily="2" charset="2"/>
              </a:rPr>
              <a:t> by SEPP over N32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33.501 Correction to JOSE profile Reference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33.501 Correction to JOSE profile Reference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33.501 N32-c and N32-f clarification R16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33.501 N32-c and N32-f clarification R17	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33.501 Deployment models R16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33.501 Deployment models R17</a:t>
            </a:r>
          </a:p>
        </p:txBody>
      </p:sp>
    </p:spTree>
    <p:extLst>
      <p:ext uri="{BB962C8B-B14F-4D97-AF65-F5344CB8AC3E}">
        <p14:creationId xmlns:p14="http://schemas.microsoft.com/office/powerpoint/2010/main" val="2485589381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CFAD3-8C25-4CF6-861A-2DF4558EB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Integration of GBA into 5GC</a:t>
            </a:r>
            <a:br>
              <a:rPr lang="en-US" dirty="0"/>
            </a:br>
            <a:r>
              <a:rPr lang="en-US" sz="3200" dirty="0"/>
              <a:t>(GBA_5G)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0F4142-79F9-4BFD-9624-5900A61F6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55%</a:t>
            </a:r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Sep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living documents: draft CRs to TS 33.223 and TS 33.220</a:t>
            </a:r>
          </a:p>
          <a:p>
            <a:pPr lvl="1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377337130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IMS </a:t>
            </a:r>
            <a:r>
              <a:rPr lang="en-US" sz="3200" dirty="0"/>
              <a:t>(SCAS_IMS)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/>
              <a:t>100%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TS 33.226 </a:t>
            </a:r>
            <a:r>
              <a:rPr lang="en-US" altLang="sv-SE" dirty="0"/>
              <a:t>Security assurance for IP Multimedia Subsystem (IMS) presented for approval</a:t>
            </a:r>
            <a:endParaRPr lang="sv-SE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871778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Enhancements for 5G </a:t>
            </a:r>
            <a:r>
              <a:rPr lang="en-US" sz="3200" dirty="0"/>
              <a:t>(eSCAS_5G)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25% </a:t>
            </a:r>
            <a:r>
              <a:rPr lang="en-US" altLang="ja-JP" dirty="0">
                <a:sym typeface="Wingdings" panose="05000000000000000000" pitchFamily="2" charset="2"/>
              </a:rPr>
              <a:t> 65%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living documents: draft CRs to TR 33.926, TS 33.117, TS 33.511, TS 33.512, TS 33.514 and TS 33.517</a:t>
            </a:r>
            <a:endParaRPr lang="sv-SE" altLang="sv-SE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984243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N3IWF </a:t>
            </a:r>
            <a:r>
              <a:rPr lang="en-US" sz="3200" dirty="0"/>
              <a:t>(SCAS_5G_N3IWF)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sz="2400" dirty="0"/>
              <a:t>Completion rate: </a:t>
            </a:r>
          </a:p>
          <a:p>
            <a:pPr lvl="1"/>
            <a:r>
              <a:rPr lang="en-US" altLang="ja-JP" sz="2000" dirty="0">
                <a:sym typeface="Wingdings" panose="05000000000000000000" pitchFamily="2" charset="2"/>
              </a:rPr>
              <a:t>10%  20% </a:t>
            </a:r>
            <a:endParaRPr lang="sv-SE" altLang="sv-SE" sz="2000" dirty="0"/>
          </a:p>
          <a:p>
            <a:endParaRPr lang="en-US" altLang="ja-JP" sz="2400" dirty="0">
              <a:sym typeface="Wingdings" panose="05000000000000000000" pitchFamily="2" charset="2"/>
            </a:endParaRPr>
          </a:p>
          <a:p>
            <a:r>
              <a:rPr lang="en-US" altLang="ja-JP" sz="2400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sz="2000" dirty="0">
                <a:sym typeface="Wingdings" panose="05000000000000000000" pitchFamily="2" charset="2"/>
              </a:rPr>
              <a:t>Mar 21  Jun 21</a:t>
            </a:r>
          </a:p>
          <a:p>
            <a:endParaRPr lang="en-US" altLang="sv-SE" sz="2400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sz="2400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sz="2000" dirty="0"/>
              <a:t>Draft TS 33.520 </a:t>
            </a:r>
            <a:r>
              <a:rPr lang="en-US" altLang="sv-SE" sz="2000" dirty="0"/>
              <a:t>Security Assurance Specification for Non-3GPP InterWorking Function (N3IWF)</a:t>
            </a:r>
          </a:p>
          <a:p>
            <a:pPr lvl="1"/>
            <a:r>
              <a:rPr lang="en-US" altLang="sv-SE" sz="2000" dirty="0"/>
              <a:t>Rel-17 CR to TR 33.926 for approval in SP-210120</a:t>
            </a:r>
          </a:p>
          <a:p>
            <a:pPr lvl="2"/>
            <a:r>
              <a:rPr lang="sv-SE" altLang="sv-SE" sz="1800" dirty="0"/>
              <a:t>Threats relate to N3IWF network product class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94859743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Security Assurance Specification for Inter PLMN UP Security </a:t>
            </a:r>
            <a:r>
              <a:rPr lang="en-US" sz="3200" dirty="0"/>
              <a:t>(SCAS_5G_IPUPS)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20%  70%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a living document: draft CRs to TR 33.926 and TS 33.513</a:t>
            </a:r>
            <a:endParaRPr lang="sv-SE" altLang="sv-SE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794731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5G NWDAF </a:t>
            </a:r>
            <a:r>
              <a:rPr lang="en-US" sz="3200" dirty="0"/>
              <a:t>(SCAS_5G_NWDAF)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70%  85%%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33.521 </a:t>
            </a:r>
            <a:r>
              <a:rPr lang="en-US" altLang="sv-SE" dirty="0"/>
              <a:t>Security Assurance Specification (SCAS) for the Network Data Analytics Function (NWDAF) network product class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913061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574"/>
            <a:ext cx="10515600" cy="1325563"/>
          </a:xfrm>
        </p:spPr>
        <p:txBody>
          <a:bodyPr/>
          <a:lstStyle/>
          <a:p>
            <a:r>
              <a:rPr lang="en-US" sz="4000" dirty="0"/>
              <a:t>Rel-17 Security Assurance Specification </a:t>
            </a:r>
            <a:br>
              <a:rPr lang="en-US" sz="4000" dirty="0"/>
            </a:br>
            <a:r>
              <a:rPr lang="en-US" sz="4000" dirty="0"/>
              <a:t>for Service Communication Proxy </a:t>
            </a:r>
            <a:br>
              <a:rPr lang="en-US" sz="4000" dirty="0"/>
            </a:br>
            <a:r>
              <a:rPr lang="en-US" sz="2800" dirty="0"/>
              <a:t>(SCAS_5G_SECOP)</a:t>
            </a:r>
            <a:endParaRPr lang="en-US" sz="4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%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33.522 </a:t>
            </a:r>
            <a:r>
              <a:rPr lang="en-US" altLang="sv-SE" dirty="0"/>
              <a:t>5G Security Assurance Specification (SCAS) Service Communication Proxy (SCP) </a:t>
            </a:r>
          </a:p>
          <a:p>
            <a:pPr lvl="1"/>
            <a:endParaRPr lang="en-US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1484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260FE65-9329-4DFC-AF27-6CD9F254B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9261013"/>
              </p:ext>
            </p:extLst>
          </p:nvPr>
        </p:nvGraphicFramePr>
        <p:xfrm>
          <a:off x="414144" y="1779205"/>
          <a:ext cx="10939656" cy="4569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808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180952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1066278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10095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1510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7190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6460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556694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630881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0311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</a:t>
                      </a: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 21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Jun 21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LI17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 22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17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51967925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5G NWDAF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 Qi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SCAS_5G_NWDAF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33.521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4744505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Service Communication Proxy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SCAS_5G_SECOP 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SP-200148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33.522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191189811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Unmanned Aerial Systems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Adrian Escott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(Qualcomm)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FS_UAS_SEC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SP-200352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33.854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9577862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of Support for Edge Computing in 5GC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FS_eEDGE_SEC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33.839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156083702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for Proximity Based Services in 5GS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 Zhou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(CATT)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FS_5G_ProSe_Sec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SP-200350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2676769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enhanced support of Industrial IoT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FS_IIoT_SEC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SP-201015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647091596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Adapting BEST for use in 5G networks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Iko Keesmaat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(KPN)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BEST_5G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SP-201135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33.163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41465303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574"/>
            <a:ext cx="10515600" cy="1325563"/>
          </a:xfrm>
        </p:spPr>
        <p:txBody>
          <a:bodyPr/>
          <a:lstStyle/>
          <a:p>
            <a:r>
              <a:rPr lang="en-US" sz="4000" dirty="0"/>
              <a:t>eSCAS_5G for Network Slice-Specific Authentication and Authorization </a:t>
            </a:r>
            <a:br>
              <a:rPr lang="en-US" sz="4000" dirty="0"/>
            </a:br>
            <a:r>
              <a:rPr lang="en-US" sz="4000" dirty="0"/>
              <a:t>Function </a:t>
            </a:r>
            <a:r>
              <a:rPr lang="en-US" sz="2800" dirty="0"/>
              <a:t>(SCAS_5G_NSSAAF)</a:t>
            </a:r>
            <a:endParaRPr lang="en-US" sz="4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5%  40%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33.326 </a:t>
            </a:r>
            <a:r>
              <a:rPr lang="en-US" altLang="sv-SE" dirty="0"/>
              <a:t>Security Assurance Specification (SCAS) for the Network Slice-Specific Authentication and Authorization Function (NSSAAF) </a:t>
            </a:r>
          </a:p>
          <a:p>
            <a:pPr lvl="1"/>
            <a:endParaRPr lang="en-US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886452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1A456-5B30-40B3-874F-D3C0DA908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MS Mincho" panose="02020609040205080304" pitchFamily="49" charset="-128"/>
                <a:cs typeface="Arial" panose="020B0604020202020204" pitchFamily="34" charset="0"/>
              </a:rPr>
              <a:t>Adapting BEST for use in 5G networks </a:t>
            </a:r>
            <a:br>
              <a:rPr lang="sv-SE" dirty="0">
                <a:ea typeface="MS Mincho" panose="02020609040205080304" pitchFamily="49" charset="-128"/>
                <a:cs typeface="Arial" panose="020B0604020202020204" pitchFamily="34" charset="0"/>
              </a:rPr>
            </a:br>
            <a:r>
              <a:rPr lang="en-US" sz="3200" dirty="0">
                <a:solidFill>
                  <a:prstClr val="black"/>
                </a:solidFill>
              </a:rPr>
              <a:t>(BEST_5G)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58CE5-AC98-4C07-8C55-F3C7DE9E8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Completion rate: </a:t>
            </a:r>
          </a:p>
          <a:p>
            <a:pPr lvl="1"/>
            <a:r>
              <a:rPr lang="en-US" altLang="en-US" dirty="0"/>
              <a:t>0% </a:t>
            </a:r>
            <a:r>
              <a:rPr lang="en-US" altLang="ja-JP" dirty="0">
                <a:sym typeface="Wingdings" panose="05000000000000000000" pitchFamily="2" charset="2"/>
              </a:rPr>
              <a:t> 40%</a:t>
            </a:r>
          </a:p>
          <a:p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endParaRPr lang="en-US" altLang="en-US" dirty="0"/>
          </a:p>
          <a:p>
            <a:r>
              <a:rPr lang="en-US" altLang="en-US" dirty="0"/>
              <a:t>Documents: </a:t>
            </a:r>
          </a:p>
          <a:p>
            <a:pPr lvl="1"/>
            <a:r>
              <a:rPr lang="sv-SE" altLang="sv-SE" dirty="0"/>
              <a:t>Progress recorded in a living document: draft CRs to TS 33.163</a:t>
            </a:r>
            <a:endParaRPr lang="sv-SE" altLang="sv-SE" dirty="0">
              <a:highlight>
                <a:srgbClr val="FFFF00"/>
              </a:highlight>
            </a:endParaRP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84212027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>
            <a:extLst>
              <a:ext uri="{FF2B5EF4-FFF2-40B4-BE49-F238E27FC236}">
                <a16:creationId xmlns:a16="http://schemas.microsoft.com/office/drawing/2014/main" id="{E89A129E-7D73-49B6-A07B-624EFB5E2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Status Report on SA3 Study Items</a:t>
            </a:r>
            <a:endParaRPr lang="sv-SE" altLang="sv-SE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CF5E54-D0A6-4ABD-997E-733FA9BB81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Note: Study items associated with specific work item are reported under work item</a:t>
            </a:r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">
            <a:extLst>
              <a:ext uri="{FF2B5EF4-FFF2-40B4-BE49-F238E27FC236}">
                <a16:creationId xmlns:a16="http://schemas.microsoft.com/office/drawing/2014/main" id="{1EB03B1D-E454-4C69-840D-4365DD00F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025"/>
            <a:ext cx="10515600" cy="1325563"/>
          </a:xfrm>
        </p:spPr>
        <p:txBody>
          <a:bodyPr/>
          <a:lstStyle/>
          <a:p>
            <a:r>
              <a:rPr lang="en-US" altLang="sv-SE" dirty="0"/>
              <a:t>Study on 5G security enhancements </a:t>
            </a:r>
            <a:br>
              <a:rPr lang="en-US" altLang="sv-SE" dirty="0"/>
            </a:br>
            <a:r>
              <a:rPr lang="en-US" altLang="sv-SE" dirty="0"/>
              <a:t>against false base stations</a:t>
            </a:r>
            <a:endParaRPr lang="sv-SE" altLang="sv-SE" dirty="0"/>
          </a:p>
        </p:txBody>
      </p:sp>
      <p:sp>
        <p:nvSpPr>
          <p:cNvPr id="31747" name="Content Placeholder 3">
            <a:extLst>
              <a:ext uri="{FF2B5EF4-FFF2-40B4-BE49-F238E27FC236}">
                <a16:creationId xmlns:a16="http://schemas.microsoft.com/office/drawing/2014/main" id="{BDA64400-EDD8-43F0-85CA-D46D7BF99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FS_5GFBS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87% </a:t>
            </a:r>
            <a:r>
              <a:rPr lang="en-US" altLang="ja-JP" dirty="0">
                <a:sym typeface="Wingdings" panose="05000000000000000000" pitchFamily="2" charset="2"/>
              </a:rPr>
              <a:t> 90%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33.809 </a:t>
            </a:r>
            <a:r>
              <a:rPr lang="en-US" altLang="ja-JP" dirty="0"/>
              <a:t>Study on 5G security enhancements against false base stations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1748" name="Content Placeholder 4">
            <a:extLst>
              <a:ext uri="{FF2B5EF4-FFF2-40B4-BE49-F238E27FC236}">
                <a16:creationId xmlns:a16="http://schemas.microsoft.com/office/drawing/2014/main" id="{4FAA343A-8207-429A-8ABA-E992B845433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33.809:</a:t>
            </a:r>
          </a:p>
          <a:p>
            <a:pPr lvl="1"/>
            <a:r>
              <a:rPr lang="sv-SE" altLang="sv-SE" dirty="0"/>
              <a:t>7 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26 </a:t>
            </a:r>
            <a:r>
              <a:rPr lang="sv-SE" altLang="sv-SE" dirty="0"/>
              <a:t>Solutions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RRC capapbility information message</a:t>
            </a:r>
          </a:p>
          <a:p>
            <a:pPr lvl="2"/>
            <a:r>
              <a:rPr lang="sv-SE" altLang="sv-SE" dirty="0"/>
              <a:t>Radio jamming</a:t>
            </a:r>
          </a:p>
        </p:txBody>
      </p:sp>
    </p:spTree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New SID on SECAM and SCAS for 3GPP virtualized network products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709" y="1825625"/>
            <a:ext cx="53840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dirty="0">
                <a:latin typeface="Arial" panose="020B0604020202020204" pitchFamily="34" charset="0"/>
                <a:ea typeface="MS Mincho" panose="02020609040205080304" pitchFamily="49" charset="-128"/>
              </a:rPr>
              <a:t>FS_VNP_SECAM_SCAS</a:t>
            </a:r>
            <a:endParaRPr lang="sv-SE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75%  90%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33.818 </a:t>
            </a:r>
            <a:r>
              <a:rPr lang="en-US" dirty="0"/>
              <a:t>Security Assurance Methodology (SECAM) and Security Assurance Specification (SCAS) for 3GPP virtualized network products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33.818:</a:t>
            </a:r>
          </a:p>
          <a:p>
            <a:pPr lvl="1"/>
            <a:r>
              <a:rPr lang="sv-SE" altLang="sv-SE" dirty="0"/>
              <a:t>Different type of skeleton to accomodate process description rather than technical features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44  24 </a:t>
            </a:r>
            <a:r>
              <a:rPr lang="sv-SE" altLang="sv-SE" dirty="0" err="1"/>
              <a:t>Editor’s</a:t>
            </a:r>
            <a:r>
              <a:rPr lang="sv-SE" altLang="sv-SE" dirty="0"/>
              <a:t> Notes</a:t>
            </a:r>
          </a:p>
          <a:p>
            <a:pPr lvl="1"/>
            <a:endParaRPr lang="sv-SE" alt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41890708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2">
            <a:extLst>
              <a:ext uri="{FF2B5EF4-FFF2-40B4-BE49-F238E27FC236}">
                <a16:creationId xmlns:a16="http://schemas.microsoft.com/office/drawing/2014/main" id="{EC7272D3-6354-4EE3-8C01-74C97DCE2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8371"/>
            <a:ext cx="10515600" cy="1325563"/>
          </a:xfrm>
        </p:spPr>
        <p:txBody>
          <a:bodyPr/>
          <a:lstStyle/>
          <a:p>
            <a:r>
              <a:rPr lang="en-US" altLang="ja-JP" dirty="0"/>
              <a:t>Study on User Plane Integrity </a:t>
            </a:r>
            <a:br>
              <a:rPr lang="en-US" altLang="ja-JP" dirty="0"/>
            </a:br>
            <a:r>
              <a:rPr lang="en-US" altLang="ja-JP" dirty="0"/>
              <a:t>Protection</a:t>
            </a:r>
            <a:endParaRPr lang="sv-SE" altLang="sv-SE" dirty="0"/>
          </a:p>
        </p:txBody>
      </p:sp>
      <p:sp>
        <p:nvSpPr>
          <p:cNvPr id="36867" name="Content Placeholder 3">
            <a:extLst>
              <a:ext uri="{FF2B5EF4-FFF2-40B4-BE49-F238E27FC236}">
                <a16:creationId xmlns:a16="http://schemas.microsoft.com/office/drawing/2014/main" id="{4CE39F7E-9B3C-4FAD-9903-DDDF362875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FS_UP_IP_Sec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99%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en-US" altLang="sv-SE" dirty="0"/>
              <a:t>TR 33.853: Key issues and potential solutions for integrity protection of the user plane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71B094-E9E7-410C-A449-E115F3F04E8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693062" cy="4351338"/>
          </a:xfrm>
        </p:spPr>
        <p:txBody>
          <a:bodyPr/>
          <a:lstStyle/>
          <a:p>
            <a:r>
              <a:rPr lang="en-US" altLang="sv-SE" dirty="0"/>
              <a:t>TR 33.853: </a:t>
            </a:r>
          </a:p>
          <a:p>
            <a:pPr lvl="1"/>
            <a:r>
              <a:rPr lang="en-US" altLang="sv-SE" dirty="0"/>
              <a:t>8 Key issues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30</a:t>
            </a:r>
            <a:r>
              <a:rPr lang="en-US" altLang="sv-SE" dirty="0"/>
              <a:t> Solutions</a:t>
            </a:r>
          </a:p>
          <a:p>
            <a:pPr lvl="1"/>
            <a:r>
              <a:rPr lang="en-US" altLang="sv-SE" dirty="0"/>
              <a:t>2</a:t>
            </a:r>
            <a:r>
              <a:rPr lang="en-US" altLang="sv-SE" dirty="0">
                <a:sym typeface="Wingdings" panose="05000000000000000000" pitchFamily="2" charset="2"/>
              </a:rPr>
              <a:t> 3 </a:t>
            </a:r>
            <a:r>
              <a:rPr lang="en-US" altLang="sv-SE" dirty="0"/>
              <a:t>Conclusion:</a:t>
            </a:r>
          </a:p>
          <a:p>
            <a:pPr lvl="2"/>
            <a:r>
              <a:rPr lang="en-US" altLang="sv-SE" dirty="0"/>
              <a:t>UE connected to 5GC via E-UTRA</a:t>
            </a:r>
          </a:p>
          <a:p>
            <a:pPr lvl="2"/>
            <a:r>
              <a:rPr lang="en-US" altLang="sv-SE" dirty="0"/>
              <a:t>UE connected to EPC via E-UTRA</a:t>
            </a:r>
          </a:p>
          <a:p>
            <a:pPr lvl="2"/>
            <a:r>
              <a:rPr lang="en-US" altLang="sv-SE" dirty="0"/>
              <a:t>Ensuring UP IP is enforced at interworking</a:t>
            </a:r>
          </a:p>
          <a:p>
            <a:r>
              <a:rPr lang="en-US" altLang="sv-SE" sz="2400" dirty="0"/>
              <a:t>TR for approval in SP-210429</a:t>
            </a:r>
          </a:p>
          <a:p>
            <a:endParaRPr lang="en-US" altLang="sv-SE" dirty="0"/>
          </a:p>
          <a:p>
            <a:pPr lvl="1"/>
            <a:endParaRPr lang="en-US" altLang="sv-SE" dirty="0"/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12793884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Impacts of </a:t>
            </a:r>
            <a:br>
              <a:rPr lang="en-US" altLang="ja-JP" dirty="0"/>
            </a:br>
            <a:r>
              <a:rPr lang="en-US" altLang="ja-JP" dirty="0"/>
              <a:t>Virtualisation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FS_SIV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50%  55%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  Sep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33.848 </a:t>
            </a:r>
            <a:r>
              <a:rPr lang="en-US" altLang="ja-JP" dirty="0"/>
              <a:t>Study on Security Impacts of Virtualisation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33.848:</a:t>
            </a:r>
          </a:p>
          <a:p>
            <a:pPr lvl="1"/>
            <a:r>
              <a:rPr lang="sv-SE" altLang="sv-SE" dirty="0"/>
              <a:t>28 </a:t>
            </a:r>
            <a:r>
              <a:rPr lang="sv-SE" altLang="sv-SE" dirty="0">
                <a:sym typeface="Wingdings" panose="05000000000000000000" pitchFamily="2" charset="2"/>
              </a:rPr>
              <a:t> 30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 3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685791513"/>
      </p:ext>
    </p:extLst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909" y="1825625"/>
            <a:ext cx="51808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FS_AUTH_ENH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80% </a:t>
            </a:r>
            <a:r>
              <a:rPr lang="en-US" altLang="ja-JP" dirty="0">
                <a:sym typeface="Wingdings" panose="05000000000000000000" pitchFamily="2" charset="2"/>
              </a:rPr>
              <a:t> 85%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Sep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33.846 </a:t>
            </a:r>
            <a:r>
              <a:rPr lang="en-US" dirty="0"/>
              <a:t>Study on authentication enhancements in 5GS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33.846: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5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21 </a:t>
            </a:r>
            <a:r>
              <a:rPr lang="sv-SE" altLang="sv-SE" dirty="0"/>
              <a:t>Solutions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Expired authentication result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1AF72CF9-8732-40F2-BADA-B80FF7538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320076"/>
            <a:ext cx="9251171" cy="1081088"/>
          </a:xfrm>
        </p:spPr>
        <p:txBody>
          <a:bodyPr/>
          <a:lstStyle/>
          <a:p>
            <a:r>
              <a:rPr lang="en-US" dirty="0"/>
              <a:t>Study on authentication enhancements in 5GS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16555874"/>
      </p:ext>
    </p:extLst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9168114" cy="1325563"/>
          </a:xfrm>
        </p:spPr>
        <p:txBody>
          <a:bodyPr/>
          <a:lstStyle/>
          <a:p>
            <a:r>
              <a:rPr lang="en-US" altLang="ja-JP" sz="3600" dirty="0"/>
              <a:t>Study on storage and transport of 5GC security parameters for ARPF authentication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709" y="1825625"/>
            <a:ext cx="53840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FS_5GC_SEC_ARPF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90% </a:t>
            </a:r>
            <a:r>
              <a:rPr lang="en-US" altLang="ja-JP" dirty="0">
                <a:sym typeface="Wingdings" panose="05000000000000000000" pitchFamily="2" charset="2"/>
              </a:rPr>
              <a:t> 100%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33.845 </a:t>
            </a:r>
            <a:r>
              <a:rPr lang="en-US" dirty="0"/>
              <a:t>Study on storage and transport of 5GC security parameters for ARPF authentication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33.845:</a:t>
            </a:r>
          </a:p>
          <a:p>
            <a:pPr lvl="1"/>
            <a:r>
              <a:rPr lang="sv-SE" altLang="sv-SE" dirty="0"/>
              <a:t>9 </a:t>
            </a:r>
            <a:r>
              <a:rPr lang="sv-SE" altLang="sv-SE" dirty="0">
                <a:sym typeface="Wingdings" panose="05000000000000000000" pitchFamily="2" charset="2"/>
              </a:rPr>
              <a:t> 11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11 </a:t>
            </a:r>
            <a:r>
              <a:rPr lang="sv-SE" altLang="sv-SE" dirty="0">
                <a:sym typeface="Wingdings" panose="05000000000000000000" pitchFamily="2" charset="2"/>
              </a:rPr>
              <a:t> 15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8</a:t>
            </a:r>
            <a:r>
              <a:rPr lang="sv-SE" altLang="sv-SE" dirty="0"/>
              <a:t> Conclusions</a:t>
            </a:r>
          </a:p>
          <a:p>
            <a:pPr lvl="2"/>
            <a:r>
              <a:rPr lang="sv-SE" altLang="sv-SE" dirty="0"/>
              <a:t>Deployment models</a:t>
            </a:r>
          </a:p>
          <a:p>
            <a:pPr lvl="2"/>
            <a:r>
              <a:rPr lang="sv-SE" altLang="sv-SE" dirty="0"/>
              <a:t>Isolation of authentication data</a:t>
            </a:r>
          </a:p>
          <a:p>
            <a:pPr lvl="2"/>
            <a:r>
              <a:rPr lang="sv-SE" altLang="sv-SE" dirty="0"/>
              <a:t>Protection of authentication data during storage and transfer</a:t>
            </a:r>
          </a:p>
          <a:p>
            <a:pPr lvl="2"/>
            <a:r>
              <a:rPr lang="sv-SE" altLang="sv-SE" dirty="0"/>
              <a:t>Decryption key protection  (used for storage)</a:t>
            </a:r>
          </a:p>
          <a:p>
            <a:r>
              <a:rPr lang="sv-SE" altLang="sv-SE" dirty="0"/>
              <a:t>TR 33.845 for approval in SP-210430</a:t>
            </a:r>
          </a:p>
          <a:p>
            <a:pPr lvl="2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372541459"/>
      </p:ext>
    </p:extLst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security aspects of </a:t>
            </a:r>
            <a:r>
              <a:rPr lang="en-US" altLang="ja-JP" sz="4000" dirty="0" err="1"/>
              <a:t>Uncrewed</a:t>
            </a:r>
            <a:r>
              <a:rPr lang="en-US" altLang="ja-JP" sz="4000" dirty="0"/>
              <a:t> </a:t>
            </a:r>
            <a:br>
              <a:rPr lang="en-US" altLang="ja-JP" sz="4000" dirty="0"/>
            </a:br>
            <a:r>
              <a:rPr lang="en-US" altLang="ja-JP" sz="4000" dirty="0"/>
              <a:t>Aerial Systems</a:t>
            </a:r>
            <a:endParaRPr lang="sv-SE" altLang="sv-SE" sz="40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FS_UAS_SEC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65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75%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33.854 </a:t>
            </a:r>
            <a:r>
              <a:rPr lang="en-US" altLang="ja-JP" dirty="0"/>
              <a:t>Study on security aspects of Unmanned Aerial Systems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33.854:</a:t>
            </a:r>
          </a:p>
          <a:p>
            <a:pPr lvl="1"/>
            <a:r>
              <a:rPr lang="sv-SE" altLang="sv-SE" dirty="0"/>
              <a:t>7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16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</a:t>
            </a:r>
            <a:r>
              <a:rPr lang="sv-SE" altLang="sv-SE" dirty="0"/>
              <a:t> 4 </a:t>
            </a:r>
            <a:r>
              <a:rPr lang="sv-SE" altLang="sv-SE" dirty="0" err="1"/>
              <a:t>Conclusions</a:t>
            </a: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47281653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8C44D13-6235-402C-96D1-8582DCCDE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5559386"/>
              </p:ext>
            </p:extLst>
          </p:nvPr>
        </p:nvGraphicFramePr>
        <p:xfrm>
          <a:off x="446949" y="1828799"/>
          <a:ext cx="10906850" cy="3961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771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1525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2421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4422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28867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46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4144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0685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15851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65519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6308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695" marB="45695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26301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IMS 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SCAS_IMS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SP-191128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33.226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1" marB="17771"/>
                </a:tc>
                <a:extLst>
                  <a:ext uri="{0D108BD9-81ED-4DB2-BD59-A6C34878D82A}">
                    <a16:rowId xmlns:a16="http://schemas.microsoft.com/office/drawing/2014/main" val="226258930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Study on 5G security enhancements against false base stations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Ivy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(Apple)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FS_5GFBS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87%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SP-180690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33.809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446884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SECAM and SCAS for 3GPP virtualized network products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 Qi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  <a:p>
                      <a:pPr marL="0"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sv-SE" sz="100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FS_VNP_SECAM_SCAS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SP-180696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33.818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911825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Enhanced Network Slicing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Suresh Nair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eNS_SEC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SP-190712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3867803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Non-3GPP InterWorking Function (N3IWF)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Feng Gao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Unicom)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SCAS_5G_N3IWF 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33.520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2936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Enhancements for 5G Multicast-Broadcast Services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Longhua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FS_5MBS_SEC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33.850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8287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enablers for Network Automation (</a:t>
                      </a:r>
                      <a:r>
                        <a:rPr lang="en-US" sz="1000" b="0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eNA</a:t>
                      </a: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) for the 5G system (5GS) Phase 2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FS_eNA_SEC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00127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580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Enhancement of </a:t>
            </a:r>
            <a:br>
              <a:rPr lang="en-US" altLang="ja-JP" sz="3600" dirty="0"/>
            </a:br>
            <a:r>
              <a:rPr lang="en-US" altLang="ja-JP" sz="3600" dirty="0"/>
              <a:t>Support for Edge Computing in 5GC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434013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FS_eEDGE_SEC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60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75%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Dec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33.839 </a:t>
            </a:r>
            <a:r>
              <a:rPr lang="en-US" altLang="ja-JP" dirty="0"/>
              <a:t>Study on Security Aspects of Enhancement of Support for Edge Computing in 5GC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33.839:</a:t>
            </a:r>
          </a:p>
          <a:p>
            <a:pPr lvl="1"/>
            <a:r>
              <a:rPr lang="sv-SE" altLang="sv-SE" dirty="0"/>
              <a:t>10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25  29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2 </a:t>
            </a:r>
            <a:r>
              <a:rPr lang="sv-SE" altLang="sv-SE" dirty="0">
                <a:sym typeface="Wingdings" panose="05000000000000000000" pitchFamily="2" charset="2"/>
              </a:rPr>
              <a:t> 6 </a:t>
            </a:r>
            <a:r>
              <a:rPr lang="sv-SE" altLang="sv-SE" dirty="0"/>
              <a:t>Conclusions on:</a:t>
            </a:r>
          </a:p>
          <a:p>
            <a:pPr lvl="2"/>
            <a:r>
              <a:rPr lang="sv-SE" altLang="sv-SE" dirty="0"/>
              <a:t>Security aspects of DNS</a:t>
            </a:r>
          </a:p>
          <a:p>
            <a:pPr lvl="2"/>
            <a:r>
              <a:rPr lang="sv-SE" altLang="sv-SE" dirty="0"/>
              <a:t>Reuse of CAPIF security</a:t>
            </a:r>
          </a:p>
          <a:p>
            <a:pPr lvl="2"/>
            <a:r>
              <a:rPr lang="en-US" altLang="sv-SE" dirty="0"/>
              <a:t>authentication between ECS and the EES</a:t>
            </a:r>
          </a:p>
          <a:p>
            <a:pPr lvl="2"/>
            <a:r>
              <a:rPr lang="sv-SE" altLang="sv-SE" dirty="0" err="1"/>
              <a:t>Edge</a:t>
            </a:r>
            <a:r>
              <a:rPr lang="sv-SE" altLang="sv-SE" dirty="0"/>
              <a:t> DN authentication</a:t>
            </a:r>
          </a:p>
          <a:p>
            <a:pPr lvl="2"/>
            <a:r>
              <a:rPr lang="sv-SE" altLang="sv-SE" dirty="0"/>
              <a:t> protection of </a:t>
            </a:r>
            <a:r>
              <a:rPr lang="en-US" altLang="sv-SE" dirty="0"/>
              <a:t>user identifiers and credentials.</a:t>
            </a:r>
          </a:p>
          <a:p>
            <a:pPr lvl="2"/>
            <a:r>
              <a:rPr lang="en-US" altLang="sv-SE" dirty="0"/>
              <a:t>Transport security for different i/f.</a:t>
            </a: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784023312"/>
      </p:ext>
    </p:extLst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580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Enhancement for </a:t>
            </a:r>
            <a:br>
              <a:rPr lang="en-US" altLang="ja-JP" sz="3600" dirty="0"/>
            </a:br>
            <a:r>
              <a:rPr lang="en-US" altLang="ja-JP" sz="3600" dirty="0"/>
              <a:t>Proximity Based Services in 5GS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FS_5G_ProSe_Sec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65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75%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33.847 </a:t>
            </a:r>
            <a:r>
              <a:rPr lang="en-US" altLang="ja-JP" dirty="0"/>
              <a:t>Study on Security Aspects of Enhancement for Proximity Based Services in 5GS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33.847: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17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35  36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1 Conclusions</a:t>
            </a:r>
          </a:p>
        </p:txBody>
      </p:sp>
    </p:spTree>
    <p:extLst>
      <p:ext uri="{BB962C8B-B14F-4D97-AF65-F5344CB8AC3E}">
        <p14:creationId xmlns:p14="http://schemas.microsoft.com/office/powerpoint/2010/main" val="1330117274"/>
      </p:ext>
    </p:extLst>
  </p:cSld>
  <p:clrMapOvr>
    <a:masterClrMapping/>
  </p:clrMapOvr>
  <p:transition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for enhanced support </a:t>
            </a:r>
            <a:br>
              <a:rPr lang="en-US" altLang="ja-JP" dirty="0"/>
            </a:br>
            <a:r>
              <a:rPr lang="en-US" altLang="ja-JP" dirty="0"/>
              <a:t>of Industrial IoT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FS_IIoT_SEC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90%  100%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33.851 </a:t>
            </a:r>
            <a:r>
              <a:rPr lang="en-US" altLang="ja-JP" dirty="0"/>
              <a:t>Study on security for enhanced support of Industrial Internet of Things (IIoT)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33.851: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  4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3 </a:t>
            </a:r>
            <a:r>
              <a:rPr lang="sv-SE" altLang="sv-SE" dirty="0">
                <a:sym typeface="Wingdings" panose="05000000000000000000" pitchFamily="2" charset="2"/>
              </a:rPr>
              <a:t> 4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Security of TSN traffic</a:t>
            </a:r>
          </a:p>
          <a:p>
            <a:pPr lvl="2"/>
            <a:r>
              <a:rPr lang="sv-SE" altLang="sv-SE" dirty="0"/>
              <a:t>Multiple TSN domains</a:t>
            </a:r>
          </a:p>
          <a:p>
            <a:pPr lvl="2"/>
            <a:r>
              <a:rPr lang="sv-SE" altLang="sv-SE" dirty="0"/>
              <a:t>AF-NEF interface protection</a:t>
            </a:r>
          </a:p>
          <a:p>
            <a:pPr lvl="2"/>
            <a:r>
              <a:rPr lang="sv-SE" altLang="sv-SE" dirty="0"/>
              <a:t>UE-UE TSC communication</a:t>
            </a:r>
          </a:p>
          <a:p>
            <a:pPr lvl="2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896810520"/>
      </p:ext>
    </p:extLst>
  </p:cSld>
  <p:clrMapOvr>
    <a:masterClrMapping/>
  </p:clrMapOvr>
  <p:transition>
    <p:wipe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697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Enhancements </a:t>
            </a:r>
            <a:br>
              <a:rPr lang="en-US" altLang="ja-JP" sz="3600" dirty="0"/>
            </a:br>
            <a:r>
              <a:rPr lang="en-US" altLang="ja-JP" sz="3600" dirty="0"/>
              <a:t>for 5G Multicast-Broadcast Services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FS_5MBS_SEC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60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75%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33.850 </a:t>
            </a:r>
            <a:r>
              <a:rPr lang="en-US" altLang="ja-JP" dirty="0"/>
              <a:t>Study on Security Aspects of Enhancements for 5G Multicast-Broadcast Services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33.850: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13  14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1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AF-NEF interface protection</a:t>
            </a:r>
          </a:p>
          <a:p>
            <a:pPr lvl="2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076257808"/>
      </p:ext>
    </p:extLst>
  </p:cSld>
  <p:clrMapOvr>
    <a:masterClrMapping/>
  </p:clrMapOvr>
  <p:transition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enhanced security support </a:t>
            </a:r>
            <a:br>
              <a:rPr lang="en-US" altLang="ja-JP" dirty="0"/>
            </a:br>
            <a:r>
              <a:rPr lang="en-US" altLang="ja-JP" dirty="0"/>
              <a:t>for Non-Public Networks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FS_eNPN_SEC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65%  75%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33.857 </a:t>
            </a:r>
            <a:r>
              <a:rPr lang="en-US" altLang="ja-JP" dirty="0"/>
              <a:t>Study on enhanced security support for Non-Public Networks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33.857: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5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19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1 </a:t>
            </a:r>
            <a:r>
              <a:rPr lang="sv-SE" altLang="sv-SE" dirty="0">
                <a:sym typeface="Wingdings" panose="05000000000000000000" pitchFamily="2" charset="2"/>
              </a:rPr>
              <a:t> 2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Credentials owned by </a:t>
            </a:r>
            <a:r>
              <a:rPr lang="sv-SE" altLang="sv-SE" dirty="0" err="1"/>
              <a:t>external</a:t>
            </a:r>
            <a:r>
              <a:rPr lang="sv-SE" altLang="sv-SE" dirty="0"/>
              <a:t> entity</a:t>
            </a:r>
          </a:p>
          <a:p>
            <a:pPr lvl="2"/>
            <a:r>
              <a:rPr lang="en-US" altLang="sv-SE" dirty="0"/>
              <a:t>Roaming-related security mechanisms for SNPNs</a:t>
            </a: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784000445"/>
      </p:ext>
    </p:extLst>
  </p:cSld>
  <p:clrMapOvr>
    <a:masterClrMapping/>
  </p:clrMapOvr>
  <p:transition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User Consent for 3GPP </a:t>
            </a:r>
            <a:br>
              <a:rPr lang="en-US" altLang="ja-JP" dirty="0"/>
            </a:br>
            <a:r>
              <a:rPr lang="en-US" altLang="ja-JP" dirty="0"/>
              <a:t>services 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FS_UC3S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40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50%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33.867 </a:t>
            </a:r>
            <a:r>
              <a:rPr lang="en-US" altLang="ja-JP" dirty="0"/>
              <a:t>Study on User Consent for 3GPP services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33.867: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2 </a:t>
            </a:r>
            <a:r>
              <a:rPr lang="sv-SE" altLang="sv-SE" dirty="0">
                <a:sym typeface="Wingdings" panose="05000000000000000000" pitchFamily="2" charset="2"/>
              </a:rPr>
              <a:t> 3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1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Consent to be provided by end-user. Authorization aspects between user and subscriber for user-consent provisionning purposes are out of scope.</a:t>
            </a:r>
          </a:p>
          <a:p>
            <a:pPr lvl="2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193743464"/>
      </p:ext>
    </p:extLst>
  </p:cSld>
  <p:clrMapOvr>
    <a:masterClrMapping/>
  </p:clrMapOvr>
  <p:transition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333"/>
            <a:ext cx="9387840" cy="1325563"/>
          </a:xfrm>
        </p:spPr>
        <p:txBody>
          <a:bodyPr/>
          <a:lstStyle/>
          <a:p>
            <a:r>
              <a:rPr lang="en-US" altLang="ja-JP" dirty="0"/>
              <a:t>Study on security aspects of the MSGin5G Service 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593081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FS_SEC_5GMSG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40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50%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33.862 </a:t>
            </a:r>
            <a:r>
              <a:rPr lang="en-US" altLang="ja-JP" dirty="0"/>
              <a:t>Study on security aspects of the Message Service for </a:t>
            </a:r>
            <a:r>
              <a:rPr lang="en-US" altLang="ja-JP" dirty="0" err="1"/>
              <a:t>MIoT</a:t>
            </a:r>
            <a:r>
              <a:rPr lang="en-US" altLang="ja-JP" dirty="0"/>
              <a:t> over the 5G System (MSGin5G) 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33.862: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7</a:t>
            </a:r>
            <a:r>
              <a:rPr lang="sv-SE" altLang="sv-SE" dirty="0">
                <a:sym typeface="Wingdings" panose="05000000000000000000" pitchFamily="2" charset="2"/>
              </a:rPr>
              <a:t> 8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92143737"/>
      </p:ext>
    </p:extLst>
  </p:cSld>
  <p:clrMapOvr>
    <a:masterClrMapping/>
  </p:clrMapOvr>
  <p:transition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333"/>
            <a:ext cx="9387840" cy="1325563"/>
          </a:xfrm>
        </p:spPr>
        <p:txBody>
          <a:bodyPr/>
          <a:lstStyle/>
          <a:p>
            <a:r>
              <a:rPr lang="en-US" altLang="ja-JP" sz="3400" dirty="0"/>
              <a:t>Study on security aspects of enablers for Network Automation (</a:t>
            </a:r>
            <a:r>
              <a:rPr lang="en-US" altLang="ja-JP" sz="3400" dirty="0" err="1"/>
              <a:t>eNA</a:t>
            </a:r>
            <a:r>
              <a:rPr lang="en-US" altLang="ja-JP" sz="3400" dirty="0"/>
              <a:t>) for the 5G system (5GS) Phase 2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593081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FS_eNA_SEC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40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50%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33.866 </a:t>
            </a:r>
            <a:r>
              <a:rPr lang="en-US" altLang="ja-JP" dirty="0"/>
              <a:t>Study on security aspects of enablers for Network Automation (</a:t>
            </a:r>
            <a:r>
              <a:rPr lang="en-US" altLang="ja-JP" dirty="0" err="1"/>
              <a:t>eNA</a:t>
            </a:r>
            <a:r>
              <a:rPr lang="en-US" altLang="ja-JP" dirty="0"/>
              <a:t>) for the 5G system (5GS) Phase 2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33.866: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10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8  14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1 </a:t>
            </a:r>
            <a:r>
              <a:rPr lang="sv-SE" altLang="sv-SE" dirty="0" err="1"/>
              <a:t>Conclusion</a:t>
            </a:r>
            <a:endParaRPr lang="sv-SE" altLang="sv-SE" dirty="0"/>
          </a:p>
          <a:p>
            <a:pPr lvl="1"/>
            <a:r>
              <a:rPr lang="en-US" altLang="sv-SE" dirty="0"/>
              <a:t>integrity protection of data transferred between AF and NWDAF.</a:t>
            </a: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354463673"/>
      </p:ext>
    </p:extLst>
  </p:cSld>
  <p:clrMapOvr>
    <a:masterClrMapping/>
  </p:clrMapOvr>
  <p:transition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the security of AMF re-allocation 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FS_AMFREAL_SEC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50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70%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Sep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33.864 </a:t>
            </a:r>
            <a:r>
              <a:rPr lang="en-US" altLang="ja-JP" dirty="0"/>
              <a:t>Study on the security of Access and Mobility Management Function (AMF) re-allocation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33.864: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9 </a:t>
            </a:r>
            <a:r>
              <a:rPr lang="sv-SE" altLang="sv-SE" dirty="0">
                <a:sym typeface="Wingdings" panose="05000000000000000000" pitchFamily="2" charset="2"/>
              </a:rPr>
              <a:t> 11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4184046094"/>
      </p:ext>
    </p:extLst>
  </p:cSld>
  <p:clrMapOvr>
    <a:masterClrMapping/>
  </p:clrMapOvr>
  <p:transition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2">
            <a:extLst>
              <a:ext uri="{FF2B5EF4-FFF2-40B4-BE49-F238E27FC236}">
                <a16:creationId xmlns:a16="http://schemas.microsoft.com/office/drawing/2014/main" id="{43F37F5C-6C46-44C9-BABE-6B7078F56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8415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Security for NR Integrated </a:t>
            </a:r>
            <a:br>
              <a:rPr lang="en-US" altLang="ja-JP" sz="4000" dirty="0"/>
            </a:br>
            <a:r>
              <a:rPr lang="en-US" altLang="ja-JP" sz="4000" dirty="0"/>
              <a:t>Access and Backhaul</a:t>
            </a:r>
            <a:endParaRPr lang="sv-SE" altLang="sv-SE" dirty="0"/>
          </a:p>
        </p:txBody>
      </p:sp>
      <p:sp>
        <p:nvSpPr>
          <p:cNvPr id="38915" name="Content Placeholder 3">
            <a:extLst>
              <a:ext uri="{FF2B5EF4-FFF2-40B4-BE49-F238E27FC236}">
                <a16:creationId xmlns:a16="http://schemas.microsoft.com/office/drawing/2014/main" id="{75E3DEE9-609C-4ABA-8E06-22CB6481D7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WI code:</a:t>
            </a:r>
          </a:p>
          <a:p>
            <a:pPr lvl="1"/>
            <a:r>
              <a:rPr lang="sv-SE" altLang="sv-SE" dirty="0"/>
              <a:t>FS_NR_IAB_Sec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78%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33.824 Study on Security for NR Integrated Access and Backhaul</a:t>
            </a:r>
            <a:endParaRPr lang="sv-SE" altLang="sv-SE" dirty="0"/>
          </a:p>
          <a:p>
            <a:endParaRPr lang="sv-SE" altLang="sv-SE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F38CFFD-DF25-4C5A-80F5-AE0D3C5F9B1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altLang="sv-SE" dirty="0"/>
              <a:t>TR 33.824:</a:t>
            </a:r>
          </a:p>
          <a:p>
            <a:pPr lvl="1"/>
            <a:r>
              <a:rPr lang="sv-SE" altLang="ja-JP" dirty="0">
                <a:sym typeface="Wingdings" panose="05000000000000000000" pitchFamily="2" charset="2"/>
              </a:rPr>
              <a:t>6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4 Solutions</a:t>
            </a:r>
          </a:p>
          <a:p>
            <a:pPr lvl="1"/>
            <a:r>
              <a:rPr lang="sv-SE" altLang="sv-SE" dirty="0"/>
              <a:t>3 Conclusions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7660348"/>
              </p:ext>
            </p:extLst>
          </p:nvPr>
        </p:nvGraphicFramePr>
        <p:xfrm>
          <a:off x="401844" y="1837001"/>
          <a:ext cx="10951958" cy="4297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User Plane Integrity Protection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FS_UP_IP_Sec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99%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SP-181035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33.853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696696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Impacts of Virtualisation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Alex Leadbeater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(BT)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FS_SIV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55%</a:t>
                      </a:r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SP‑181236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33.848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authentication enhancements in 5GS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FS_AUTH_ENH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SP-190713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33.846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2268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NR Integrated Access and Backhaul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Rajavelsamy Rajadurai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(Samsung)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FS_NR_IAB_Sec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78%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SP-201016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33.824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2636827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integrating GBA to 5GC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GBA_5G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33.220 TS 33.222 TS 33.223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Enhancements for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eSCAS_5G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33.926, TS 33.117, TS 33.511, TS 33.512, TS 33.513, TS 33.514, TS 33.515, TS 33.516, TS 33.517, TS 33.518, TS 33.519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1536105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support for Non-Public Networks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Christine Jost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FS_eNPN_SEC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SP-200620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57270860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User Consent for 3GPP services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FS_UC3S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SP-200885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5526518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the security of the system enablers </a:t>
            </a:r>
            <a:br>
              <a:rPr lang="en-US" altLang="ja-JP" sz="4000" dirty="0"/>
            </a:br>
            <a:r>
              <a:rPr lang="en-US" altLang="ja-JP" sz="4000" dirty="0"/>
              <a:t>for devices having multiple USIMs</a:t>
            </a:r>
            <a:endParaRPr lang="sv-SE" altLang="sv-SE" sz="40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FS_MUSIM_SEC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35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96%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33.873 </a:t>
            </a:r>
            <a:r>
              <a:rPr lang="en-US" altLang="ja-JP" dirty="0"/>
              <a:t>Study on the security of the system enablers for devices having Multiple USIMs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33.873: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>
                <a:sym typeface="Wingdings" panose="05000000000000000000" pitchFamily="2" charset="2"/>
              </a:rPr>
              <a:t>1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2 </a:t>
            </a:r>
            <a:r>
              <a:rPr lang="sv-SE" altLang="sv-SE" dirty="0" err="1"/>
              <a:t>Conclusions</a:t>
            </a:r>
            <a:endParaRPr lang="sv-SE" altLang="sv-SE" dirty="0"/>
          </a:p>
          <a:p>
            <a:r>
              <a:rPr lang="sv-SE" altLang="sv-SE" dirty="0"/>
              <a:t> </a:t>
            </a:r>
            <a:r>
              <a:rPr lang="sv-SE" altLang="sv-SE" sz="2400" dirty="0"/>
              <a:t>TR 33.873 for approval in SP-210428</a:t>
            </a:r>
          </a:p>
        </p:txBody>
      </p:sp>
    </p:spTree>
    <p:extLst>
      <p:ext uri="{BB962C8B-B14F-4D97-AF65-F5344CB8AC3E}">
        <p14:creationId xmlns:p14="http://schemas.microsoft.com/office/powerpoint/2010/main" val="3579022456"/>
      </p:ext>
    </p:extLst>
  </p:cSld>
  <p:clrMapOvr>
    <a:masterClrMapping/>
  </p:clrMapOvr>
  <p:transition>
    <p:wipe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enhanced Security Aspects of </a:t>
            </a:r>
            <a:br>
              <a:rPr lang="en-US" altLang="ja-JP" sz="4000" dirty="0"/>
            </a:br>
            <a:r>
              <a:rPr lang="en-US" altLang="ja-JP" sz="4000" dirty="0"/>
              <a:t>the 5G Service Based Architecture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FS_eSBA_SEC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45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55%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Sep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33.875 </a:t>
            </a:r>
            <a:r>
              <a:rPr lang="en-US" altLang="ja-JP" dirty="0"/>
              <a:t>Study on enhanced security aspects of the 5G Service Based Architecture (SBA)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33.875: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 6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5 </a:t>
            </a:r>
            <a:r>
              <a:rPr lang="sv-SE" altLang="sv-SE" dirty="0">
                <a:sym typeface="Wingdings" panose="05000000000000000000" pitchFamily="2" charset="2"/>
              </a:rPr>
              <a:t> 7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148744918"/>
      </p:ext>
    </p:extLst>
  </p:cSld>
  <p:clrMapOvr>
    <a:masterClrMapping/>
  </p:clrMapOvr>
  <p:transition>
    <p:wipe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enhanced Security Aspects of </a:t>
            </a:r>
            <a:br>
              <a:rPr lang="en-US" altLang="ja-JP" sz="4000" dirty="0"/>
            </a:br>
            <a:r>
              <a:rPr lang="en-US" altLang="ja-JP" sz="4000" dirty="0"/>
              <a:t>the Network Slicing-Phase2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FS_eNS2_SEC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15%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33.874 </a:t>
            </a:r>
            <a:r>
              <a:rPr lang="en-US" altLang="ja-JP" dirty="0"/>
              <a:t>Study on enhanced security aspects Enhanced Network Slicing Phase2 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33.874: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  1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Solutions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 err="1"/>
              <a:t>Conclusions</a:t>
            </a: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4210715993"/>
      </p:ext>
    </p:extLst>
  </p:cSld>
  <p:clrMapOvr>
    <a:masterClrMapping/>
  </p:clrMapOvr>
  <p:transition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Security Aspects of </a:t>
            </a:r>
            <a:br>
              <a:rPr lang="en-US" altLang="ja-JP" sz="4000" dirty="0"/>
            </a:br>
            <a:r>
              <a:rPr lang="en-US" altLang="ja-JP" sz="4000" dirty="0"/>
              <a:t> 5G NSWO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FS_NSWO_5G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25%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33.881 </a:t>
            </a:r>
            <a:r>
              <a:rPr lang="en-US" altLang="ja-JP" dirty="0"/>
              <a:t>Study on enhanced security aspects of the 5G NSWO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33.881: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  1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518443025"/>
      </p:ext>
    </p:extLst>
  </p:cSld>
  <p:clrMapOvr>
    <a:masterClrMapping/>
  </p:clrMapOvr>
  <p:transition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CBA2290-4789-4C13-86E0-C66C693A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New/Revised SIDs</a:t>
            </a:r>
            <a:endParaRPr lang="sv-SE" altLang="sv-SE" dirty="0"/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2FA2EA69-87B8-4F92-816B-DB1948213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New/Revised SIDs for approval:</a:t>
            </a:r>
          </a:p>
          <a:p>
            <a:pPr lvl="1"/>
            <a:r>
              <a:rPr lang="en-US" altLang="ja-JP" dirty="0"/>
              <a:t>New SID: New Study on </a:t>
            </a:r>
            <a:r>
              <a:rPr lang="en-US" altLang="ja-JP" dirty="0" err="1"/>
              <a:t>Standardising</a:t>
            </a:r>
            <a:r>
              <a:rPr lang="en-US" altLang="ja-JP" dirty="0"/>
              <a:t> Automated TLS Certificate Management in SBA in SP-210419 (Rel-18)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714991266"/>
      </p:ext>
    </p:extLst>
  </p:cSld>
  <p:clrMapOvr>
    <a:masterClrMapping/>
  </p:clrMapOvr>
  <p:transition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EA62E-DE50-4461-8695-BBB00AD02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SA3 Pending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058B20-47D8-4FA5-B169-1E5F96CA9C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CT4/SA3 Misalignment on usage of OAuth: 33.501 mandates OAuth clients to register to NRF using NF register prior to requesting access tokens. But in 23.502/29.510: NF Register is used by NF producers to register the services they expose to other NFs. LS/CR pending over multiple meetings.</a:t>
            </a:r>
          </a:p>
          <a:p>
            <a:r>
              <a:rPr lang="en-US" sz="2000" dirty="0"/>
              <a:t>Prevention of attacks on sliced core network: GSMA LS S3-211383, not all attacks were agreed in SA3, further enhancements to security within 5GC are under discussion.</a:t>
            </a:r>
          </a:p>
          <a:p>
            <a:endParaRPr lang="en-US" sz="2000" dirty="0"/>
          </a:p>
          <a:p>
            <a:r>
              <a:rPr lang="en-US" sz="2000" dirty="0"/>
              <a:t> Several other pending issues related to ongoing SIDs.</a:t>
            </a:r>
          </a:p>
        </p:txBody>
      </p:sp>
    </p:spTree>
    <p:extLst>
      <p:ext uri="{BB962C8B-B14F-4D97-AF65-F5344CB8AC3E}">
        <p14:creationId xmlns:p14="http://schemas.microsoft.com/office/powerpoint/2010/main" val="161386647"/>
      </p:ext>
    </p:extLst>
  </p:cSld>
  <p:clrMapOvr>
    <a:masterClrMapping/>
  </p:clrMapOvr>
  <p:transition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06230365-BE61-438F-A983-A2BEBDE64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suresh.p.nair@nokia.com</a:t>
            </a:r>
            <a:r>
              <a:rPr lang="sv-SE" altLang="en-US" sz="1600" dirty="0"/>
              <a:t>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+11 973 9789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3ADEF568-B996-41B4-BE7D-0BF2BC333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144" y="1955402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5105520"/>
              </p:ext>
            </p:extLst>
          </p:nvPr>
        </p:nvGraphicFramePr>
        <p:xfrm>
          <a:off x="0" y="1746348"/>
          <a:ext cx="10951958" cy="4572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storage and transport of 5GC security parameters for ARPF authentication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 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FS_5GC_SEC_ARPF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SP-190708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33.845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2268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Authentication and key management for applications based on 3GPP credential in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AKMA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33.535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545299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Inter PLMN UP Security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Jin Peng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(ZTE)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SCAS_5G_IPUPS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 TS 33.513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2690927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Mission critical security enhancements phase 2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Woodward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(Motorola Solutions)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MCXSec2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SP-200718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33.180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864867555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the MSGin5G Service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FS_SEC_5GMSG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SP-200878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418403702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the security of AMF re-allocation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FS_AMFREAL_SEC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1205797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the security of the system enablers for devices having multiple Universal Subscriber Identity Modules (USIM)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Abhijeet Kolekar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(Intel Corporation)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FS_MUSIM_SEC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33.873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770947489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non-seamless WLAN Offload in 5GS using 3GPP credentials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Mavureddi Dhanasekaran, Ranganathan (Nokia)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FS_NSWO_5G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SP-210262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33.881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676280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93623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5798577"/>
              </p:ext>
            </p:extLst>
          </p:nvPr>
        </p:nvGraphicFramePr>
        <p:xfrm>
          <a:off x="401844" y="1837001"/>
          <a:ext cx="10951958" cy="2988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Network Slice-Specific Authentication and Authorization Function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lv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lv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SCAS_5G_NSSAAF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33.326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1205797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Aspects of the 5G Service Based Architecture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FS_eSBA_SEC 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SP-201129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4146809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for network slicing Phase 2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Zander Lei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FS_eNS2_SEC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SP-210106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249485964"/>
                  </a:ext>
                </a:extLst>
              </a:tr>
              <a:tr h="440303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User Plane Integrity Protection for LTE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UPIP_SEC_LTE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33.501, TS 33.401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42345824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Enhancements of 3GPP profiles for cryptographic algorithms and security protocols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Pinar Comak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eCryptPr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33.141, TS 33.203, TS 33.210, TS 33.220, TS 33.222, TS 33.310, TS 33.328,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760253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514489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D98B35-FD84-40DD-8F09-C86EC0F06C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8A6CF3D-809C-4971-A966-5D3B5EF94E3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6DC8DFC-ED20-4E30-80E7-D4BA81D1F4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5293</Words>
  <Application>Microsoft Office PowerPoint</Application>
  <PresentationFormat>Widescreen</PresentationFormat>
  <Paragraphs>1152</Paragraphs>
  <Slides>76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2" baseType="lpstr">
      <vt:lpstr>Arial</vt:lpstr>
      <vt:lpstr>Calibri</vt:lpstr>
      <vt:lpstr>Calibri Light</vt:lpstr>
      <vt:lpstr>Times New Roman</vt:lpstr>
      <vt:lpstr>Wingdings</vt:lpstr>
      <vt:lpstr>Office Theme</vt:lpstr>
      <vt:lpstr>SA3 Status Report</vt:lpstr>
      <vt:lpstr>Highlights!</vt:lpstr>
      <vt:lpstr>Summary</vt:lpstr>
      <vt:lpstr>Summary</vt:lpstr>
      <vt:lpstr>Summary</vt:lpstr>
      <vt:lpstr>Summary</vt:lpstr>
      <vt:lpstr>Summary</vt:lpstr>
      <vt:lpstr>Summary</vt:lpstr>
      <vt:lpstr>Summary</vt:lpstr>
      <vt:lpstr>3GPP SA3 and SA3-LI officials</vt:lpstr>
      <vt:lpstr>Meetings since previous SA</vt:lpstr>
      <vt:lpstr>Next SA3 and SA3-LI meetings</vt:lpstr>
      <vt:lpstr>SA3 statistics</vt:lpstr>
      <vt:lpstr>Document statistics</vt:lpstr>
      <vt:lpstr>Delegate statistics</vt:lpstr>
      <vt:lpstr>Status Report on SA3-LI</vt:lpstr>
      <vt:lpstr>Lawful Interception (LI)  General</vt:lpstr>
      <vt:lpstr>Lawful Interception (LI)  Documents</vt:lpstr>
      <vt:lpstr>SA3-LI Processes Update @SA#92-e</vt:lpstr>
      <vt:lpstr>Status Report on SA3 Work Items</vt:lpstr>
      <vt:lpstr>5G System Security (5GS_Ph1-SEC)</vt:lpstr>
      <vt:lpstr>Security for Vertical_LAN</vt:lpstr>
      <vt:lpstr>SoR Transparent container Clarification</vt:lpstr>
      <vt:lpstr>Removal of GEA1 and GEA2</vt:lpstr>
      <vt:lpstr>Mapped security, Kausf handling</vt:lpstr>
      <vt:lpstr>Security Assurance Specification for IMS(SCAS_IMS) for Rel17</vt:lpstr>
      <vt:lpstr>Security Assurance Specification for 5G(SCAS_5G) </vt:lpstr>
      <vt:lpstr>Security Assurance Specification for 5G  NWDAF (SCAS_5G_NWDAF)</vt:lpstr>
      <vt:lpstr>Mission critical security enhancements  phase 2(MCXSec2)</vt:lpstr>
      <vt:lpstr>Security of the Mission Critical Service  (MCSec)</vt:lpstr>
      <vt:lpstr>Architecture enhancements for 3GPP support of advanced V2X services (eV2XARC)</vt:lpstr>
      <vt:lpstr>Architecture enhancements for 3GPP support of advanced V2X services (eV2XARC)</vt:lpstr>
      <vt:lpstr>Security aspects of Enhancement of  Network Slicing (eNS_SEC)</vt:lpstr>
      <vt:lpstr>Security Assurance Specification for 5G (eSCAS_5G)</vt:lpstr>
      <vt:lpstr>Security Aspects of 3GPP support  for Advanced V2X Services (eV2XARC)</vt:lpstr>
      <vt:lpstr>Security for enhanced support of Industrial IoT</vt:lpstr>
      <vt:lpstr>TLS protocols profiles for AKMA</vt:lpstr>
      <vt:lpstr>Enhancements of 3GPP profiles for cryptographic algorithms and security protocols (eCryptPr)</vt:lpstr>
      <vt:lpstr>Authentication and key management for applications based on 3GPP credential in 5G (AKMA)</vt:lpstr>
      <vt:lpstr>Security of the Wireless and Wireline Convergence for the 5G system architecture (5WWC)</vt:lpstr>
      <vt:lpstr>Security of the Wireless and Wireline Convergence for the 5G system architecture (5WWC)</vt:lpstr>
      <vt:lpstr>Enhancements to the Service-Based 5G System Architecture(5G_eSBA)</vt:lpstr>
      <vt:lpstr>Rel-17 Integration of GBA into 5GC (GBA_5G)</vt:lpstr>
      <vt:lpstr>Rel-17 Security Assurance Specification  for IMS (SCAS_IMS)</vt:lpstr>
      <vt:lpstr>Rel-17 Security Assurance Specification Enhancements for 5G (eSCAS_5G)</vt:lpstr>
      <vt:lpstr>Rel-17 Security Assurance Specification  for N3IWF (SCAS_5G_N3IWF)</vt:lpstr>
      <vt:lpstr>Security Assurance Specification for Inter PLMN UP Security (SCAS_5G_IPUPS)</vt:lpstr>
      <vt:lpstr>Rel-17 Security Assurance Specification  for 5G NWDAF (SCAS_5G_NWDAF)</vt:lpstr>
      <vt:lpstr>Rel-17 Security Assurance Specification  for Service Communication Proxy  (SCAS_5G_SECOP)</vt:lpstr>
      <vt:lpstr>eSCAS_5G for Network Slice-Specific Authentication and Authorization  Function (SCAS_5G_NSSAAF)</vt:lpstr>
      <vt:lpstr>Adapting BEST for use in 5G networks  (BEST_5G)</vt:lpstr>
      <vt:lpstr>Status Report on SA3 Study Items</vt:lpstr>
      <vt:lpstr>Study on 5G security enhancements  against false base stations</vt:lpstr>
      <vt:lpstr>New SID on SECAM and SCAS for 3GPP virtualized network products</vt:lpstr>
      <vt:lpstr>Study on User Plane Integrity  Protection</vt:lpstr>
      <vt:lpstr>Study on Security Impacts of  Virtualisation</vt:lpstr>
      <vt:lpstr>Study on authentication enhancements in 5GS</vt:lpstr>
      <vt:lpstr>Study on storage and transport of 5GC security parameters for ARPF authentication</vt:lpstr>
      <vt:lpstr>Study on security aspects of Uncrewed  Aerial Systems</vt:lpstr>
      <vt:lpstr>Study on Security Aspects of Enhancement of  Support for Edge Computing in 5GC</vt:lpstr>
      <vt:lpstr>Study on Security Aspects of Enhancement for  Proximity Based Services in 5GS</vt:lpstr>
      <vt:lpstr>Study on security for enhanced support  of Industrial IoT</vt:lpstr>
      <vt:lpstr>Study on Security Aspects of Enhancements  for 5G Multicast-Broadcast Services</vt:lpstr>
      <vt:lpstr>Study on enhanced security support  for Non-Public Networks</vt:lpstr>
      <vt:lpstr>Study on User Consent for 3GPP  services </vt:lpstr>
      <vt:lpstr>Study on security aspects of the MSGin5G Service </vt:lpstr>
      <vt:lpstr>Study on security aspects of enablers for Network Automation (eNA) for the 5G system (5GS) Phase 2</vt:lpstr>
      <vt:lpstr>Study on the security of AMF re-allocation </vt:lpstr>
      <vt:lpstr>Study on Security for NR Integrated  Access and Backhaul</vt:lpstr>
      <vt:lpstr>Study on the security of the system enablers  for devices having multiple USIMs</vt:lpstr>
      <vt:lpstr>Study on enhanced Security Aspects of  the 5G Service Based Architecture</vt:lpstr>
      <vt:lpstr>Study on enhanced Security Aspects of  the Network Slicing-Phase2</vt:lpstr>
      <vt:lpstr>Study on Security Aspects of   5G NSWO</vt:lpstr>
      <vt:lpstr>New/Revised SIDs</vt:lpstr>
      <vt:lpstr>SA3 Pending issues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2021-06-09T17:22:25Z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